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4" r:id="rId2"/>
  </p:sldMasterIdLst>
  <p:notesMasterIdLst>
    <p:notesMasterId r:id="rId72"/>
  </p:notesMasterIdLst>
  <p:sldIdLst>
    <p:sldId id="256" r:id="rId3"/>
    <p:sldId id="257" r:id="rId4"/>
    <p:sldId id="258" r:id="rId5"/>
    <p:sldId id="259" r:id="rId6"/>
    <p:sldId id="260" r:id="rId7"/>
    <p:sldId id="261" r:id="rId8"/>
    <p:sldId id="262" r:id="rId9"/>
    <p:sldId id="263" r:id="rId10"/>
    <p:sldId id="264" r:id="rId11"/>
    <p:sldId id="265" r:id="rId12"/>
    <p:sldId id="268" r:id="rId13"/>
    <p:sldId id="269" r:id="rId14"/>
    <p:sldId id="270" r:id="rId15"/>
    <p:sldId id="271" r:id="rId16"/>
    <p:sldId id="273" r:id="rId17"/>
    <p:sldId id="274" r:id="rId18"/>
    <p:sldId id="275" r:id="rId19"/>
    <p:sldId id="276" r:id="rId20"/>
    <p:sldId id="277" r:id="rId21"/>
    <p:sldId id="278" r:id="rId22"/>
    <p:sldId id="279" r:id="rId23"/>
    <p:sldId id="280" r:id="rId24"/>
    <p:sldId id="281" r:id="rId25"/>
    <p:sldId id="282" r:id="rId26"/>
    <p:sldId id="283" r:id="rId27"/>
    <p:sldId id="284" r:id="rId28"/>
    <p:sldId id="285" r:id="rId29"/>
    <p:sldId id="286" r:id="rId30"/>
    <p:sldId id="287" r:id="rId31"/>
    <p:sldId id="288" r:id="rId32"/>
    <p:sldId id="289" r:id="rId33"/>
    <p:sldId id="290" r:id="rId34"/>
    <p:sldId id="291" r:id="rId35"/>
    <p:sldId id="292" r:id="rId36"/>
    <p:sldId id="293" r:id="rId37"/>
    <p:sldId id="308" r:id="rId38"/>
    <p:sldId id="307" r:id="rId39"/>
    <p:sldId id="294" r:id="rId40"/>
    <p:sldId id="295" r:id="rId41"/>
    <p:sldId id="321" r:id="rId42"/>
    <p:sldId id="323" r:id="rId43"/>
    <p:sldId id="296" r:id="rId44"/>
    <p:sldId id="297" r:id="rId45"/>
    <p:sldId id="322" r:id="rId46"/>
    <p:sldId id="324" r:id="rId47"/>
    <p:sldId id="325" r:id="rId48"/>
    <p:sldId id="309" r:id="rId49"/>
    <p:sldId id="298" r:id="rId50"/>
    <p:sldId id="299" r:id="rId51"/>
    <p:sldId id="300" r:id="rId52"/>
    <p:sldId id="301" r:id="rId53"/>
    <p:sldId id="302" r:id="rId54"/>
    <p:sldId id="303" r:id="rId55"/>
    <p:sldId id="304" r:id="rId56"/>
    <p:sldId id="305" r:id="rId57"/>
    <p:sldId id="306" r:id="rId58"/>
    <p:sldId id="310" r:id="rId59"/>
    <p:sldId id="311" r:id="rId60"/>
    <p:sldId id="313" r:id="rId61"/>
    <p:sldId id="319" r:id="rId62"/>
    <p:sldId id="312" r:id="rId63"/>
    <p:sldId id="320" r:id="rId64"/>
    <p:sldId id="315" r:id="rId65"/>
    <p:sldId id="316" r:id="rId66"/>
    <p:sldId id="317" r:id="rId67"/>
    <p:sldId id="318" r:id="rId68"/>
    <p:sldId id="326" r:id="rId69"/>
    <p:sldId id="328" r:id="rId70"/>
    <p:sldId id="327" r:id="rId71"/>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5493"/>
        </a:solidFill>
        <a:effectLst/>
        <a:uFillTx/>
        <a:latin typeface="+mj-lt"/>
        <a:ea typeface="+mj-ea"/>
        <a:cs typeface="+mj-cs"/>
        <a:sym typeface="Helvetica"/>
      </a:defRPr>
    </a:lvl1pPr>
    <a:lvl2pPr marL="0" marR="0" indent="0" algn="ctr" defTabSz="584200"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5493"/>
        </a:solidFill>
        <a:effectLst/>
        <a:uFillTx/>
        <a:latin typeface="+mj-lt"/>
        <a:ea typeface="+mj-ea"/>
        <a:cs typeface="+mj-cs"/>
        <a:sym typeface="Helvetica"/>
      </a:defRPr>
    </a:lvl2pPr>
    <a:lvl3pPr marL="0" marR="0" indent="0" algn="ctr" defTabSz="584200"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5493"/>
        </a:solidFill>
        <a:effectLst/>
        <a:uFillTx/>
        <a:latin typeface="+mj-lt"/>
        <a:ea typeface="+mj-ea"/>
        <a:cs typeface="+mj-cs"/>
        <a:sym typeface="Helvetica"/>
      </a:defRPr>
    </a:lvl3pPr>
    <a:lvl4pPr marL="0" marR="0" indent="0" algn="ctr" defTabSz="584200"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5493"/>
        </a:solidFill>
        <a:effectLst/>
        <a:uFillTx/>
        <a:latin typeface="+mj-lt"/>
        <a:ea typeface="+mj-ea"/>
        <a:cs typeface="+mj-cs"/>
        <a:sym typeface="Helvetica"/>
      </a:defRPr>
    </a:lvl4pPr>
    <a:lvl5pPr marL="0" marR="0" indent="0" algn="ctr" defTabSz="584200"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5493"/>
        </a:solidFill>
        <a:effectLst/>
        <a:uFillTx/>
        <a:latin typeface="+mj-lt"/>
        <a:ea typeface="+mj-ea"/>
        <a:cs typeface="+mj-cs"/>
        <a:sym typeface="Helvetica"/>
      </a:defRPr>
    </a:lvl5pPr>
    <a:lvl6pPr marL="0" marR="0" indent="0" algn="ctr" defTabSz="584200"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5493"/>
        </a:solidFill>
        <a:effectLst/>
        <a:uFillTx/>
        <a:latin typeface="+mj-lt"/>
        <a:ea typeface="+mj-ea"/>
        <a:cs typeface="+mj-cs"/>
        <a:sym typeface="Helvetica"/>
      </a:defRPr>
    </a:lvl6pPr>
    <a:lvl7pPr marL="0" marR="0" indent="0" algn="ctr" defTabSz="584200"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5493"/>
        </a:solidFill>
        <a:effectLst/>
        <a:uFillTx/>
        <a:latin typeface="+mj-lt"/>
        <a:ea typeface="+mj-ea"/>
        <a:cs typeface="+mj-cs"/>
        <a:sym typeface="Helvetica"/>
      </a:defRPr>
    </a:lvl7pPr>
    <a:lvl8pPr marL="0" marR="0" indent="0" algn="ctr" defTabSz="584200"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5493"/>
        </a:solidFill>
        <a:effectLst/>
        <a:uFillTx/>
        <a:latin typeface="+mj-lt"/>
        <a:ea typeface="+mj-ea"/>
        <a:cs typeface="+mj-cs"/>
        <a:sym typeface="Helvetica"/>
      </a:defRPr>
    </a:lvl8pPr>
    <a:lvl9pPr marL="0" marR="0" indent="0" algn="ctr" defTabSz="584200"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5493"/>
        </a:solidFill>
        <a:effectLst/>
        <a:uFillTx/>
        <a:latin typeface="+mj-lt"/>
        <a:ea typeface="+mj-ea"/>
        <a:cs typeface="+mj-cs"/>
        <a:sym typeface="Helvetica"/>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7FDB53C-FC30-400A-930D-7AD1D2365EB9}" v="55" dt="2023-11-09T22:52:04.684"/>
    <p1510:client id="{43B73D29-E185-4DF2-8934-9B3D05D4E001}" v="345" dt="2023-11-02T21:57:53.083"/>
    <p1510:client id="{58976387-BA0E-4E5E-87EE-32540AC39ADC}" v="75" dt="2023-11-09T21:41:22.012"/>
    <p1510:client id="{94DBAF23-7236-4FAE-B3B6-FFCFA1AA30D3}" v="85" dt="2023-11-09T22:14:29.733"/>
  </p1510:revLst>
</p1510:revInfo>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noFill/>
        </a:fill>
      </a:tcStyle>
    </a:wholeTbl>
    <a:band2H>
      <a:tcTxStyle/>
      <a:tcStyle>
        <a:tcBdr/>
        <a:fill>
          <a:solidFill>
            <a:srgbClr val="797A7C">
              <a:alpha val="30000"/>
            </a:srgbClr>
          </a:solidFill>
        </a:fill>
      </a:tcStyle>
    </a:band2H>
    <a:firstCol>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0F5F0C"/>
          </a:solidFill>
        </a:fill>
      </a:tcStyle>
    </a:firstCol>
    <a:lastRow>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0365C0"/>
          </a:solidFill>
        </a:fill>
      </a:tcStyle>
    </a:lastRow>
    <a:firstRow>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0365C0"/>
          </a:solidFill>
        </a:fill>
      </a:tcStyle>
    </a:firstRow>
  </a:tblStyle>
  <a:tblStyle styleId="{C7B018BB-80A7-4F77-B60F-C8B233D01FF8}" styleName="">
    <a:tblBg/>
    <a:wholeTbl>
      <a:tcTxStyle b="off" i="off">
        <a:fontRef idx="minor">
          <a:srgbClr val="FFFFFF"/>
        </a:fontRef>
        <a:srgbClr val="FFFFFF"/>
      </a:tcTxStyle>
      <a:tcStyle>
        <a:tcBdr>
          <a:left>
            <a:ln w="12700" cap="flat">
              <a:solidFill>
                <a:srgbClr val="CBCBCB"/>
              </a:solidFill>
              <a:prstDash val="solid"/>
              <a:miter lim="400000"/>
            </a:ln>
          </a:left>
          <a:right>
            <a:ln w="12700" cap="flat">
              <a:solidFill>
                <a:srgbClr val="CBCBCB"/>
              </a:solidFill>
              <a:prstDash val="solid"/>
              <a:miter lim="400000"/>
            </a:ln>
          </a:right>
          <a:top>
            <a:ln w="12700" cap="flat">
              <a:solidFill>
                <a:srgbClr val="CBCBCB"/>
              </a:solidFill>
              <a:prstDash val="solid"/>
              <a:miter lim="400000"/>
            </a:ln>
          </a:top>
          <a:bottom>
            <a:ln w="12700" cap="flat">
              <a:solidFill>
                <a:srgbClr val="CBCBCB"/>
              </a:solidFill>
              <a:prstDash val="solid"/>
              <a:miter lim="400000"/>
            </a:ln>
          </a:bottom>
          <a:insideH>
            <a:ln w="12700" cap="flat">
              <a:solidFill>
                <a:srgbClr val="CBCBCB"/>
              </a:solidFill>
              <a:prstDash val="solid"/>
              <a:miter lim="400000"/>
            </a:ln>
          </a:insideH>
          <a:insideV>
            <a:ln w="12700" cap="flat">
              <a:solidFill>
                <a:srgbClr val="CBCBCB"/>
              </a:solidFill>
              <a:prstDash val="solid"/>
              <a:miter lim="400000"/>
            </a:ln>
          </a:insideV>
        </a:tcBdr>
        <a:fill>
          <a:noFill/>
        </a:fill>
      </a:tcStyle>
    </a:wholeTbl>
    <a:band2H>
      <a:tcTxStyle/>
      <a:tcStyle>
        <a:tcBdr/>
        <a:fill>
          <a:solidFill>
            <a:srgbClr val="87CED4">
              <a:alpha val="20000"/>
            </a:srgbClr>
          </a:solidFill>
        </a:fill>
      </a:tcStyle>
    </a:band2H>
    <a:firstCol>
      <a:tcTxStyle b="off" i="off">
        <a:fontRef idx="minor">
          <a:srgbClr val="FFFFFF"/>
        </a:fontRef>
        <a:srgbClr val="FFFFFF"/>
      </a:tcTxStyle>
      <a:tcStyle>
        <a:tcBdr>
          <a:left>
            <a:ln w="12700" cap="flat">
              <a:solidFill>
                <a:srgbClr val="CBCBCB"/>
              </a:solidFill>
              <a:prstDash val="solid"/>
              <a:miter lim="400000"/>
            </a:ln>
          </a:left>
          <a:right>
            <a:ln w="12700" cap="flat">
              <a:solidFill>
                <a:srgbClr val="CBCBCB"/>
              </a:solidFill>
              <a:prstDash val="solid"/>
              <a:miter lim="400000"/>
            </a:ln>
          </a:right>
          <a:top>
            <a:ln w="12700" cap="flat">
              <a:solidFill>
                <a:srgbClr val="CBCBCB"/>
              </a:solidFill>
              <a:prstDash val="solid"/>
              <a:miter lim="400000"/>
            </a:ln>
          </a:top>
          <a:bottom>
            <a:ln w="12700" cap="flat">
              <a:solidFill>
                <a:srgbClr val="CBCBCB"/>
              </a:solidFill>
              <a:prstDash val="solid"/>
              <a:miter lim="400000"/>
            </a:ln>
          </a:bottom>
          <a:insideH>
            <a:ln w="12700" cap="flat">
              <a:solidFill>
                <a:srgbClr val="CBCBCB"/>
              </a:solidFill>
              <a:prstDash val="solid"/>
              <a:miter lim="400000"/>
            </a:ln>
          </a:insideH>
          <a:insideV>
            <a:ln w="12700" cap="flat">
              <a:solidFill>
                <a:srgbClr val="CBCBCB"/>
              </a:solidFill>
              <a:prstDash val="solid"/>
              <a:miter lim="400000"/>
            </a:ln>
          </a:insideV>
        </a:tcBdr>
        <a:fill>
          <a:solidFill>
            <a:srgbClr val="398CCE"/>
          </a:solidFill>
        </a:fill>
      </a:tcStyle>
    </a:firstCol>
    <a:lastRow>
      <a:tcTxStyle b="off" i="off">
        <a:fontRef idx="minor">
          <a:srgbClr val="FFFFFF"/>
        </a:fontRef>
        <a:srgbClr val="FFFFFF"/>
      </a:tcTxStyle>
      <a:tcStyle>
        <a:tcBdr>
          <a:left>
            <a:ln w="12700" cap="flat">
              <a:solidFill>
                <a:srgbClr val="CBCBCB"/>
              </a:solidFill>
              <a:prstDash val="solid"/>
              <a:miter lim="400000"/>
            </a:ln>
          </a:left>
          <a:right>
            <a:ln w="12700" cap="flat">
              <a:solidFill>
                <a:srgbClr val="CBCBCB"/>
              </a:solidFill>
              <a:prstDash val="solid"/>
              <a:miter lim="400000"/>
            </a:ln>
          </a:right>
          <a:top>
            <a:ln w="25400" cap="flat">
              <a:solidFill>
                <a:srgbClr val="CBCBCB"/>
              </a:solidFill>
              <a:prstDash val="solid"/>
              <a:miter lim="400000"/>
            </a:ln>
          </a:top>
          <a:bottom>
            <a:ln w="12700" cap="flat">
              <a:solidFill>
                <a:srgbClr val="CBCBCB"/>
              </a:solidFill>
              <a:prstDash val="solid"/>
              <a:miter lim="400000"/>
            </a:ln>
          </a:bottom>
          <a:insideH>
            <a:ln w="12700" cap="flat">
              <a:solidFill>
                <a:srgbClr val="CBCBCB"/>
              </a:solidFill>
              <a:prstDash val="solid"/>
              <a:miter lim="400000"/>
            </a:ln>
          </a:insideH>
          <a:insideV>
            <a:ln w="12700" cap="flat">
              <a:solidFill>
                <a:srgbClr val="CBCBCB"/>
              </a:solidFill>
              <a:prstDash val="solid"/>
              <a:miter lim="400000"/>
            </a:ln>
          </a:insideV>
        </a:tcBdr>
        <a:fill>
          <a:noFill/>
        </a:fill>
      </a:tcStyle>
    </a:lastRow>
    <a:firstRow>
      <a:tcTxStyle b="off" i="off">
        <a:fontRef idx="minor">
          <a:srgbClr val="FFFFFF"/>
        </a:fontRef>
        <a:srgbClr val="FFFFFF"/>
      </a:tcTxStyle>
      <a:tcStyle>
        <a:tcBdr>
          <a:left>
            <a:ln w="12700" cap="flat">
              <a:solidFill>
                <a:srgbClr val="CBCBCB"/>
              </a:solidFill>
              <a:prstDash val="solid"/>
              <a:miter lim="400000"/>
            </a:ln>
          </a:left>
          <a:right>
            <a:ln w="12700" cap="flat">
              <a:solidFill>
                <a:srgbClr val="CBCBCB"/>
              </a:solidFill>
              <a:prstDash val="solid"/>
              <a:miter lim="400000"/>
            </a:ln>
          </a:right>
          <a:top>
            <a:ln w="12700" cap="flat">
              <a:solidFill>
                <a:srgbClr val="CBCBCB"/>
              </a:solidFill>
              <a:prstDash val="solid"/>
              <a:miter lim="400000"/>
            </a:ln>
          </a:top>
          <a:bottom>
            <a:ln w="12700" cap="flat">
              <a:solidFill>
                <a:srgbClr val="CBCBCB"/>
              </a:solidFill>
              <a:prstDash val="solid"/>
              <a:miter lim="400000"/>
            </a:ln>
          </a:bottom>
          <a:insideH>
            <a:ln w="12700" cap="flat">
              <a:solidFill>
                <a:srgbClr val="CBCBCB"/>
              </a:solidFill>
              <a:prstDash val="solid"/>
              <a:miter lim="400000"/>
            </a:ln>
          </a:insideH>
          <a:insideV>
            <a:ln w="12700" cap="flat">
              <a:solidFill>
                <a:srgbClr val="CBCBCB"/>
              </a:solidFill>
              <a:prstDash val="solid"/>
              <a:miter lim="400000"/>
            </a:ln>
          </a:insideV>
        </a:tcBdr>
        <a:fill>
          <a:solidFill>
            <a:srgbClr val="0365C0"/>
          </a:solidFill>
        </a:fill>
      </a:tcStyle>
    </a:firstRow>
  </a:tblStyle>
  <a:tblStyle styleId="{EEE7283C-3CF3-47DC-8721-378D4A62B228}" styleName="">
    <a:tblBg/>
    <a:wholeTbl>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929292"/>
              </a:solidFill>
              <a:prstDash val="solid"/>
              <a:miter lim="400000"/>
            </a:ln>
          </a:top>
          <a:bottom>
            <a:ln w="12700" cap="flat">
              <a:solidFill>
                <a:srgbClr val="929292"/>
              </a:solidFill>
              <a:prstDash val="solid"/>
              <a:miter lim="400000"/>
            </a:ln>
          </a:bottom>
          <a:insideH>
            <a:ln w="12700" cap="flat">
              <a:solidFill>
                <a:srgbClr val="929292"/>
              </a:solidFill>
              <a:prstDash val="solid"/>
              <a:miter lim="400000"/>
            </a:ln>
          </a:insideH>
          <a:insideV>
            <a:ln w="12700" cap="flat">
              <a:noFill/>
              <a:miter lim="400000"/>
            </a:ln>
          </a:insideV>
        </a:tcBdr>
        <a:fill>
          <a:noFill/>
        </a:fill>
      </a:tcStyle>
    </a:wholeTbl>
    <a:band2H>
      <a:tcTxStyle/>
      <a:tcStyle>
        <a:tcBdr/>
        <a:fill>
          <a:solidFill>
            <a:srgbClr val="5DC123">
              <a:alpha val="19000"/>
            </a:srgbClr>
          </a:solidFill>
        </a:fill>
      </a:tcStyle>
    </a:band2H>
    <a:firstCol>
      <a:tcTxStyle b="off" i="off">
        <a:fontRef idx="minor">
          <a:srgbClr val="FFFFFF"/>
        </a:fontRef>
        <a:srgbClr val="FFFFFF"/>
      </a:tcTxStyle>
      <a:tcStyle>
        <a:tcBdr>
          <a:left>
            <a:ln w="12700" cap="flat">
              <a:solidFill>
                <a:srgbClr val="FFFFFF"/>
              </a:solidFill>
              <a:prstDash val="solid"/>
              <a:miter lim="400000"/>
            </a:ln>
          </a:left>
          <a:right>
            <a:ln w="25400" cap="flat">
              <a:solidFill>
                <a:srgbClr val="CBCBCB"/>
              </a:solidFill>
              <a:prstDash val="solid"/>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2"/>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noFill/>
              <a:miter lim="400000"/>
            </a:ln>
          </a:insideH>
          <a:insideV>
            <a:ln w="12700" cap="flat">
              <a:noFill/>
              <a:miter lim="400000"/>
            </a:ln>
          </a:insideV>
        </a:tcBdr>
        <a:fill>
          <a:solidFill>
            <a:srgbClr val="33632E"/>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noFill/>
              <a:miter lim="400000"/>
            </a:ln>
          </a:insideH>
          <a:insideV>
            <a:ln w="12700" cap="flat">
              <a:noFill/>
              <a:miter lim="400000"/>
            </a:ln>
          </a:insideV>
        </a:tcBdr>
        <a:fill>
          <a:solidFill>
            <a:srgbClr val="33632E"/>
          </a:solidFill>
        </a:fill>
      </a:tcStyle>
    </a:firstRow>
  </a:tblStyle>
  <a:tblStyle styleId="{CF821DB8-F4EB-4A41-A1BA-3FCAFE7338EE}" styleName="">
    <a:tblBg/>
    <a:wholeTbl>
      <a:tcTxStyle b="off"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wholeTbl>
    <a:band2H>
      <a:tcTxStyle/>
      <a:tcStyle>
        <a:tcBdr/>
        <a:fill>
          <a:solidFill>
            <a:srgbClr val="797A7C">
              <a:alpha val="30000"/>
            </a:srgbClr>
          </a:solidFill>
        </a:fill>
      </a:tcStyle>
    </a:band2H>
    <a:firstCol>
      <a:tcTxStyle b="off" i="off">
        <a:fontRef idx="minor">
          <a:srgbClr val="000000"/>
        </a:fontRef>
        <a:srgbClr val="000000"/>
      </a:tcTxStyle>
      <a:tcStyle>
        <a:tcBdr>
          <a:left>
            <a:ln w="12700" cap="flat">
              <a:solidFill>
                <a:srgbClr val="FFFFFF"/>
              </a:solidFill>
              <a:prstDash val="solid"/>
              <a:miter lim="400000"/>
            </a:ln>
          </a:left>
          <a:right>
            <a:ln w="25400" cap="flat">
              <a:solidFill>
                <a:srgbClr val="FFFFFF"/>
              </a:solidFill>
              <a:prstDash val="solid"/>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6">
              <a:hueOff val="105381"/>
              <a:satOff val="14341"/>
              <a:lumOff val="10801"/>
            </a:schemeClr>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25400" cap="flat">
              <a:solidFill>
                <a:srgbClr val="FFFFFF"/>
              </a:solidFill>
              <a:prstDash val="solid"/>
              <a:miter lim="400000"/>
            </a:ln>
          </a:top>
          <a:bottom>
            <a:ln w="12700" cap="flat">
              <a:solidFill>
                <a:srgbClr val="FFFFFF"/>
              </a:solidFill>
              <a:prstDash val="solid"/>
              <a:miter lim="400000"/>
            </a:ln>
          </a:bottom>
          <a:insideH>
            <a:ln w="12700" cap="flat">
              <a:noFill/>
              <a:miter lim="400000"/>
            </a:ln>
          </a:insideH>
          <a:insideV>
            <a:ln w="12700" cap="flat">
              <a:noFill/>
              <a:miter lim="400000"/>
            </a:ln>
          </a:insideV>
        </a:tcBdr>
        <a:fill>
          <a:noFill/>
        </a:fill>
      </a:tcStyle>
    </a:lastRow>
    <a:fir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FFFFFF"/>
              </a:solidFill>
              <a:prstDash val="solid"/>
              <a:miter lim="400000"/>
            </a:ln>
          </a:top>
          <a:bottom>
            <a:ln w="25400" cap="flat">
              <a:solidFill>
                <a:srgbClr val="FFFFFF"/>
              </a:solidFill>
              <a:prstDash val="solid"/>
              <a:miter lim="400000"/>
            </a:ln>
          </a:bottom>
          <a:insideH>
            <a:ln w="12700" cap="flat">
              <a:noFill/>
              <a:miter lim="400000"/>
            </a:ln>
          </a:insideH>
          <a:insideV>
            <a:ln w="12700" cap="flat">
              <a:noFill/>
              <a:miter lim="400000"/>
            </a:ln>
          </a:insideV>
        </a:tcBdr>
        <a:fill>
          <a:solidFill>
            <a:schemeClr val="accent6">
              <a:hueOff val="105381"/>
              <a:satOff val="14341"/>
              <a:lumOff val="10801"/>
            </a:schemeClr>
          </a:solidFill>
        </a:fill>
      </a:tcStyle>
    </a:firstRow>
  </a:tblStyle>
  <a:tblStyle styleId="{33BA23B1-9221-436E-865A-0063620EA4FD}" styleName="">
    <a:tblBg/>
    <a:wholeTbl>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CBCBCB"/>
              </a:solidFill>
              <a:prstDash val="solid"/>
              <a:miter lim="400000"/>
            </a:ln>
          </a:top>
          <a:bottom>
            <a:ln w="12700" cap="flat">
              <a:solidFill>
                <a:srgbClr val="CBCBCB"/>
              </a:solidFill>
              <a:prstDash val="solid"/>
              <a:miter lim="400000"/>
            </a:ln>
          </a:bottom>
          <a:insideH>
            <a:ln w="12700" cap="flat">
              <a:solidFill>
                <a:srgbClr val="CBCBCB"/>
              </a:solidFill>
              <a:prstDash val="solid"/>
              <a:miter lim="400000"/>
            </a:ln>
          </a:insideH>
          <a:insideV>
            <a:ln w="12700" cap="flat">
              <a:noFill/>
              <a:miter lim="400000"/>
            </a:ln>
          </a:insideV>
        </a:tcBdr>
        <a:fill>
          <a:noFill/>
        </a:fill>
      </a:tcStyle>
    </a:wholeTbl>
    <a:band2H>
      <a:tcTxStyle/>
      <a:tcStyle>
        <a:tcBdr/>
        <a:fill>
          <a:solidFill>
            <a:srgbClr val="797A7C">
              <a:alpha val="30000"/>
            </a:srgbClr>
          </a:solidFill>
        </a:fill>
      </a:tcStyle>
    </a:band2H>
    <a:firstCol>
      <a:tcTxStyle b="off" i="off">
        <a:fontRef idx="minor">
          <a:srgbClr val="FFFFFF"/>
        </a:fontRef>
        <a:srgbClr val="FFFFFF"/>
      </a:tcTxStyle>
      <a:tcStyle>
        <a:tcBdr>
          <a:left>
            <a:ln w="12700" cap="flat">
              <a:solidFill>
                <a:srgbClr val="CBCBCB"/>
              </a:solidFill>
              <a:prstDash val="solid"/>
              <a:miter lim="400000"/>
            </a:ln>
          </a:left>
          <a:right>
            <a:ln w="12700" cap="flat">
              <a:solidFill>
                <a:srgbClr val="CBCBCB"/>
              </a:solidFill>
              <a:prstDash val="solid"/>
              <a:miter lim="400000"/>
            </a:ln>
          </a:right>
          <a:top>
            <a:ln w="12700" cap="flat">
              <a:solidFill>
                <a:srgbClr val="CBCBCB"/>
              </a:solidFill>
              <a:prstDash val="solid"/>
              <a:miter lim="400000"/>
            </a:ln>
          </a:top>
          <a:bottom>
            <a:ln w="12700" cap="flat">
              <a:solidFill>
                <a:srgbClr val="CBCBCB"/>
              </a:solidFill>
              <a:prstDash val="solid"/>
              <a:miter lim="400000"/>
            </a:ln>
          </a:bottom>
          <a:insideH>
            <a:ln w="12700" cap="flat">
              <a:solidFill>
                <a:srgbClr val="CBCBCB"/>
              </a:solidFill>
              <a:prstDash val="solid"/>
              <a:miter lim="400000"/>
            </a:ln>
          </a:insideH>
          <a:insideV>
            <a:ln w="12700" cap="flat">
              <a:noFill/>
              <a:miter lim="400000"/>
            </a:ln>
          </a:insideV>
        </a:tcBdr>
        <a:fill>
          <a:solidFill>
            <a:srgbClr val="545761"/>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CBCBCB"/>
              </a:solidFill>
              <a:prstDash val="solid"/>
              <a:miter lim="400000"/>
            </a:ln>
          </a:top>
          <a:bottom>
            <a:ln w="12700" cap="flat">
              <a:solidFill>
                <a:srgbClr val="CBCBCB"/>
              </a:solidFill>
              <a:prstDash val="solid"/>
              <a:miter lim="400000"/>
            </a:ln>
          </a:bottom>
          <a:insideH>
            <a:ln w="12700" cap="flat">
              <a:noFill/>
              <a:miter lim="400000"/>
            </a:ln>
          </a:insideH>
          <a:insideV>
            <a:ln w="12700" cap="flat">
              <a:noFill/>
              <a:miter lim="400000"/>
            </a:ln>
          </a:insideV>
        </a:tcBdr>
        <a:fill>
          <a:solidFill>
            <a:srgbClr val="777C83"/>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CBCBCB"/>
              </a:solidFill>
              <a:prstDash val="solid"/>
              <a:miter lim="400000"/>
            </a:ln>
          </a:top>
          <a:bottom>
            <a:ln w="12700" cap="flat">
              <a:solidFill>
                <a:srgbClr val="FFFFFF"/>
              </a:solidFill>
              <a:prstDash val="solid"/>
              <a:miter lim="400000"/>
            </a:ln>
          </a:bottom>
          <a:insideH>
            <a:ln w="12700" cap="flat">
              <a:noFill/>
              <a:miter lim="400000"/>
            </a:ln>
          </a:insideH>
          <a:insideV>
            <a:ln w="12700" cap="flat">
              <a:noFill/>
              <a:miter lim="400000"/>
            </a:ln>
          </a:insideV>
        </a:tcBdr>
        <a:fill>
          <a:solidFill>
            <a:srgbClr val="777C83"/>
          </a:solidFill>
        </a:fill>
      </a:tcStyle>
    </a:firstRow>
  </a:tblStyle>
  <a:tblStyle styleId="{2708684C-4D16-4618-839F-0558EEFCDFE6}" styleName="">
    <a:tblBg/>
    <a:wholeTbl>
      <a:tcTxStyle b="off" i="off">
        <a:fontRef idx="minor">
          <a:srgbClr val="FFFFFF"/>
        </a:fontRef>
        <a:srgbClr val="FFFFFF"/>
      </a:tcTxStyle>
      <a:tcStyle>
        <a:tcBdr>
          <a:left>
            <a:ln w="12700" cap="flat">
              <a:solidFill>
                <a:srgbClr val="FFFFFF"/>
              </a:solidFill>
              <a:custDash>
                <a:ds d="200000" sp="200000"/>
              </a:custDash>
              <a:miter lim="400000"/>
            </a:ln>
          </a:left>
          <a:right>
            <a:ln w="12700" cap="flat">
              <a:solidFill>
                <a:srgbClr val="FFFFFF"/>
              </a:solidFill>
              <a:custDash>
                <a:ds d="200000" sp="200000"/>
              </a:custDash>
              <a:miter lim="400000"/>
            </a:ln>
          </a:right>
          <a:top>
            <a:ln w="12700" cap="flat">
              <a:solidFill>
                <a:srgbClr val="FFFFFF"/>
              </a:solidFill>
              <a:custDash>
                <a:ds d="200000" sp="200000"/>
              </a:custDash>
              <a:miter lim="400000"/>
            </a:ln>
          </a:top>
          <a:bottom>
            <a:ln w="12700" cap="flat">
              <a:solidFill>
                <a:srgbClr val="FFFFFF"/>
              </a:solidFill>
              <a:custDash>
                <a:ds d="200000" sp="200000"/>
              </a:custDash>
              <a:miter lim="400000"/>
            </a:ln>
          </a:bottom>
          <a:insideH>
            <a:ln w="12700" cap="flat">
              <a:solidFill>
                <a:srgbClr val="FFFFFF"/>
              </a:solidFill>
              <a:custDash>
                <a:ds d="200000" sp="200000"/>
              </a:custDash>
              <a:miter lim="400000"/>
            </a:ln>
          </a:insideH>
          <a:insideV>
            <a:ln w="12700" cap="flat">
              <a:solidFill>
                <a:srgbClr val="FFFFFF"/>
              </a:solidFill>
              <a:custDash>
                <a:ds d="200000" sp="200000"/>
              </a:custDash>
              <a:miter lim="400000"/>
            </a:ln>
          </a:insideV>
        </a:tcBdr>
        <a:fill>
          <a:noFill/>
        </a:fill>
      </a:tcStyle>
    </a:wholeTbl>
    <a:band2H>
      <a:tcTxStyle/>
      <a:tcStyle>
        <a:tcBdr/>
        <a:fill>
          <a:solidFill>
            <a:srgbClr val="797A7C">
              <a:alpha val="30000"/>
            </a:srgbClr>
          </a:solidFill>
        </a:fill>
      </a:tcStyle>
    </a:band2H>
    <a:firstCol>
      <a:tcTxStyle b="on" i="off">
        <a:fontRef idx="major">
          <a:srgbClr val="FFFFFF"/>
        </a:fontRef>
        <a:srgbClr val="FFFFFF"/>
      </a:tcTxStyle>
      <a:tcStyle>
        <a:tcBdr>
          <a:left>
            <a:ln w="12700" cap="flat">
              <a:noFill/>
              <a:miter lim="400000"/>
            </a:ln>
          </a:left>
          <a:right>
            <a:ln w="12700" cap="flat">
              <a:solidFill>
                <a:srgbClr val="FFFFFF"/>
              </a:solidFill>
              <a:prstDash val="solid"/>
              <a:miter lim="400000"/>
            </a:ln>
          </a:right>
          <a:top>
            <a:ln w="12700" cap="flat">
              <a:solidFill>
                <a:srgbClr val="FFFFFF"/>
              </a:solidFill>
              <a:custDash>
                <a:ds d="200000" sp="200000"/>
              </a:custDash>
              <a:miter lim="400000"/>
            </a:ln>
          </a:top>
          <a:bottom>
            <a:ln w="12700" cap="flat">
              <a:solidFill>
                <a:srgbClr val="FFFFFF"/>
              </a:solidFill>
              <a:custDash>
                <a:ds d="200000" sp="200000"/>
              </a:custDash>
              <a:miter lim="400000"/>
            </a:ln>
          </a:bottom>
          <a:insideH>
            <a:ln w="12700" cap="flat">
              <a:solidFill>
                <a:srgbClr val="FFFFFF"/>
              </a:solidFill>
              <a:custDash>
                <a:ds d="200000" sp="200000"/>
              </a:custDash>
              <a:miter lim="400000"/>
            </a:ln>
          </a:insideH>
          <a:insideV>
            <a:ln w="12700" cap="flat">
              <a:solidFill>
                <a:srgbClr val="FFFFFF"/>
              </a:solidFill>
              <a:custDash>
                <a:ds d="200000" sp="200000"/>
              </a:custDash>
              <a:miter lim="400000"/>
            </a:ln>
          </a:insideV>
        </a:tcBdr>
        <a:fill>
          <a:noFill/>
        </a:fill>
      </a:tcStyle>
    </a:firstCol>
    <a:lastRow>
      <a:tcTxStyle b="on" i="off">
        <a:fontRef idx="major">
          <a:srgbClr val="FFFFFF"/>
        </a:fontRef>
        <a:srgbClr val="FFFFFF"/>
      </a:tcTxStyle>
      <a:tcStyle>
        <a:tcBdr>
          <a:left>
            <a:ln w="12700" cap="flat">
              <a:solidFill>
                <a:srgbClr val="FFFFFF"/>
              </a:solidFill>
              <a:custDash>
                <a:ds d="200000" sp="200000"/>
              </a:custDash>
              <a:miter lim="400000"/>
            </a:ln>
          </a:left>
          <a:right>
            <a:ln w="12700" cap="flat">
              <a:solidFill>
                <a:srgbClr val="FFFFFF"/>
              </a:solidFill>
              <a:custDash>
                <a:ds d="200000" sp="200000"/>
              </a:custDash>
              <a:miter lim="400000"/>
            </a:ln>
          </a:right>
          <a:top>
            <a:ln w="12700" cap="flat">
              <a:solidFill>
                <a:srgbClr val="FFFFFF"/>
              </a:solidFill>
              <a:prstDash val="solid"/>
              <a:miter lim="400000"/>
            </a:ln>
          </a:top>
          <a:bottom>
            <a:ln w="12700" cap="flat">
              <a:noFill/>
              <a:miter lim="400000"/>
            </a:ln>
          </a:bottom>
          <a:insideH>
            <a:ln w="12700" cap="flat">
              <a:noFill/>
              <a:miter lim="400000"/>
            </a:ln>
          </a:insideH>
          <a:insideV>
            <a:ln w="12700" cap="flat">
              <a:solidFill>
                <a:srgbClr val="FFFFFF"/>
              </a:solidFill>
              <a:custDash>
                <a:ds d="200000" sp="200000"/>
              </a:custDash>
              <a:miter lim="400000"/>
            </a:ln>
          </a:insideV>
        </a:tcBdr>
        <a:fill>
          <a:noFill/>
        </a:fill>
      </a:tcStyle>
    </a:lastRow>
    <a:firstRow>
      <a:tcTxStyle b="on" i="off">
        <a:fontRef idx="major">
          <a:srgbClr val="FFFFFF"/>
        </a:fontRef>
        <a:srgbClr val="FFFFFF"/>
      </a:tcTxStyle>
      <a:tcStyle>
        <a:tcBdr>
          <a:left>
            <a:ln w="12700" cap="flat">
              <a:solidFill>
                <a:srgbClr val="FFFFFF"/>
              </a:solidFill>
              <a:custDash>
                <a:ds d="200000" sp="200000"/>
              </a:custDash>
              <a:miter lim="400000"/>
            </a:ln>
          </a:left>
          <a:right>
            <a:ln w="12700" cap="flat">
              <a:solidFill>
                <a:srgbClr val="FFFFFF"/>
              </a:solidFill>
              <a:custDash>
                <a:ds d="200000" sp="200000"/>
              </a:custDash>
              <a:miter lim="400000"/>
            </a:ln>
          </a:right>
          <a:top>
            <a:ln w="12700" cap="flat">
              <a:noFill/>
              <a:miter lim="400000"/>
            </a:ln>
          </a:top>
          <a:bottom>
            <a:ln w="12700" cap="flat">
              <a:solidFill>
                <a:srgbClr val="FFFFFF"/>
              </a:solidFill>
              <a:prstDash val="solid"/>
              <a:miter lim="400000"/>
            </a:ln>
          </a:bottom>
          <a:insideH>
            <a:ln w="12700" cap="flat">
              <a:noFill/>
              <a:miter lim="400000"/>
            </a:ln>
          </a:insideH>
          <a:insideV>
            <a:ln w="12700" cap="flat">
              <a:solidFill>
                <a:srgbClr val="FFFFFF"/>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360"/>
    <p:restoredTop sz="94696"/>
  </p:normalViewPr>
  <p:slideViewPr>
    <p:cSldViewPr snapToGrid="0" snapToObjects="1">
      <p:cViewPr varScale="1">
        <p:scale>
          <a:sx n="43" d="100"/>
          <a:sy n="43" d="100"/>
        </p:scale>
        <p:origin x="1260" y="6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16" Type="http://schemas.openxmlformats.org/officeDocument/2006/relationships/slide" Target="slides/slide1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viewProps" Target="viewProps.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microsoft.com/office/2016/11/relationships/changesInfo" Target="changesInfos/changesInfo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notesMaster" Target="notesMasters/notesMaster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presProps" Target="presProps.xml"/><Relationship Id="rId78" Type="http://schemas.microsoft.com/office/2015/10/relationships/revisionInfo" Target="revisionInfo.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tableStyles" Target="tableStyles.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ohsen Amini Salehi" clId="Web-{58976387-BA0E-4E5E-87EE-32540AC39ADC}"/>
    <pc:docChg chg="addSld delSld modSld">
      <pc:chgData name="Mohsen Amini Salehi" userId="" providerId="" clId="Web-{58976387-BA0E-4E5E-87EE-32540AC39ADC}" dt="2023-11-09T21:41:22.012" v="65"/>
      <pc:docMkLst>
        <pc:docMk/>
      </pc:docMkLst>
      <pc:sldChg chg="addSp modSp">
        <pc:chgData name="Mohsen Amini Salehi" userId="" providerId="" clId="Web-{58976387-BA0E-4E5E-87EE-32540AC39ADC}" dt="2023-11-09T21:34:08.916" v="27" actId="20577"/>
        <pc:sldMkLst>
          <pc:docMk/>
          <pc:sldMk cId="1730479483" sldId="312"/>
        </pc:sldMkLst>
        <pc:spChg chg="mod">
          <ac:chgData name="Mohsen Amini Salehi" userId="" providerId="" clId="Web-{58976387-BA0E-4E5E-87EE-32540AC39ADC}" dt="2023-11-09T21:28:52.763" v="3" actId="1076"/>
          <ac:spMkLst>
            <pc:docMk/>
            <pc:sldMk cId="1730479483" sldId="312"/>
            <ac:spMk id="2" creationId="{7A41F183-8C5D-1755-8855-C1E51CC4A4D2}"/>
          </ac:spMkLst>
        </pc:spChg>
        <pc:spChg chg="mod">
          <ac:chgData name="Mohsen Amini Salehi" userId="" providerId="" clId="Web-{58976387-BA0E-4E5E-87EE-32540AC39ADC}" dt="2023-11-09T21:34:08.916" v="27" actId="20577"/>
          <ac:spMkLst>
            <pc:docMk/>
            <pc:sldMk cId="1730479483" sldId="312"/>
            <ac:spMk id="4" creationId="{F7BBB925-1EF4-C80A-00B5-2AB690D86093}"/>
          </ac:spMkLst>
        </pc:spChg>
        <pc:picChg chg="add mod">
          <ac:chgData name="Mohsen Amini Salehi" userId="" providerId="" clId="Web-{58976387-BA0E-4E5E-87EE-32540AC39ADC}" dt="2023-11-09T21:32:04.271" v="15" actId="14100"/>
          <ac:picMkLst>
            <pc:docMk/>
            <pc:sldMk cId="1730479483" sldId="312"/>
            <ac:picMk id="5" creationId="{BB1DD4B9-141F-9C5B-8774-86DC4456C342}"/>
          </ac:picMkLst>
        </pc:picChg>
      </pc:sldChg>
      <pc:sldChg chg="mod modShow">
        <pc:chgData name="Mohsen Amini Salehi" userId="" providerId="" clId="Web-{58976387-BA0E-4E5E-87EE-32540AC39ADC}" dt="2023-11-09T21:28:22.137" v="0"/>
        <pc:sldMkLst>
          <pc:docMk/>
          <pc:sldMk cId="4003164503" sldId="313"/>
        </pc:sldMkLst>
      </pc:sldChg>
      <pc:sldChg chg="mod modShow">
        <pc:chgData name="Mohsen Amini Salehi" userId="" providerId="" clId="Web-{58976387-BA0E-4E5E-87EE-32540AC39ADC}" dt="2023-11-09T21:28:24.746" v="1"/>
        <pc:sldMkLst>
          <pc:docMk/>
          <pc:sldMk cId="1108872366" sldId="314"/>
        </pc:sldMkLst>
      </pc:sldChg>
      <pc:sldChg chg="addSp modSp">
        <pc:chgData name="Mohsen Amini Salehi" userId="" providerId="" clId="Web-{58976387-BA0E-4E5E-87EE-32540AC39ADC}" dt="2023-11-09T21:40:55.075" v="61" actId="1076"/>
        <pc:sldMkLst>
          <pc:docMk/>
          <pc:sldMk cId="3401429837" sldId="315"/>
        </pc:sldMkLst>
        <pc:spChg chg="mod">
          <ac:chgData name="Mohsen Amini Salehi" userId="" providerId="" clId="Web-{58976387-BA0E-4E5E-87EE-32540AC39ADC}" dt="2023-11-09T21:40:40.917" v="55" actId="20577"/>
          <ac:spMkLst>
            <pc:docMk/>
            <pc:sldMk cId="3401429837" sldId="315"/>
            <ac:spMk id="2" creationId="{A1B8FA82-5148-2301-397C-C54481CBC6FA}"/>
          </ac:spMkLst>
        </pc:spChg>
        <pc:spChg chg="mod">
          <ac:chgData name="Mohsen Amini Salehi" userId="" providerId="" clId="Web-{58976387-BA0E-4E5E-87EE-32540AC39ADC}" dt="2023-11-09T21:38:00.113" v="49" actId="1076"/>
          <ac:spMkLst>
            <pc:docMk/>
            <pc:sldMk cId="3401429837" sldId="315"/>
            <ac:spMk id="3" creationId="{A078A8C4-72B7-D86A-3B41-70327268EFCF}"/>
          </ac:spMkLst>
        </pc:spChg>
        <pc:picChg chg="add mod">
          <ac:chgData name="Mohsen Amini Salehi" userId="" providerId="" clId="Web-{58976387-BA0E-4E5E-87EE-32540AC39ADC}" dt="2023-11-09T21:40:55.075" v="61" actId="1076"/>
          <ac:picMkLst>
            <pc:docMk/>
            <pc:sldMk cId="3401429837" sldId="315"/>
            <ac:picMk id="4" creationId="{40F74E59-2A26-7E4C-1FFD-C95F9510E50D}"/>
          </ac:picMkLst>
        </pc:picChg>
      </pc:sldChg>
      <pc:sldChg chg="delSp modSp">
        <pc:chgData name="Mohsen Amini Salehi" userId="" providerId="" clId="Web-{58976387-BA0E-4E5E-87EE-32540AC39ADC}" dt="2023-11-09T21:41:22.012" v="65"/>
        <pc:sldMkLst>
          <pc:docMk/>
          <pc:sldMk cId="39563484" sldId="316"/>
        </pc:sldMkLst>
        <pc:spChg chg="mod">
          <ac:chgData name="Mohsen Amini Salehi" userId="" providerId="" clId="Web-{58976387-BA0E-4E5E-87EE-32540AC39ADC}" dt="2023-11-09T21:41:09.480" v="62" actId="1076"/>
          <ac:spMkLst>
            <pc:docMk/>
            <pc:sldMk cId="39563484" sldId="316"/>
            <ac:spMk id="2" creationId="{C78065B7-C260-5757-E7E0-F741906A2A8E}"/>
          </ac:spMkLst>
        </pc:spChg>
        <pc:spChg chg="mod">
          <ac:chgData name="Mohsen Amini Salehi" userId="" providerId="" clId="Web-{58976387-BA0E-4E5E-87EE-32540AC39ADC}" dt="2023-11-09T21:41:22.012" v="65"/>
          <ac:spMkLst>
            <pc:docMk/>
            <pc:sldMk cId="39563484" sldId="316"/>
            <ac:spMk id="3" creationId="{6D2EAFC7-827B-FF7B-056C-FA2C9F4E924F}"/>
          </ac:spMkLst>
        </pc:spChg>
        <pc:picChg chg="del">
          <ac:chgData name="Mohsen Amini Salehi" userId="" providerId="" clId="Web-{58976387-BA0E-4E5E-87EE-32540AC39ADC}" dt="2023-11-09T21:40:34.088" v="52"/>
          <ac:picMkLst>
            <pc:docMk/>
            <pc:sldMk cId="39563484" sldId="316"/>
            <ac:picMk id="5" creationId="{35998A24-E3D5-1737-8E59-593D25350181}"/>
          </ac:picMkLst>
        </pc:picChg>
      </pc:sldChg>
      <pc:sldChg chg="modSp new">
        <pc:chgData name="Mohsen Amini Salehi" userId="" providerId="" clId="Web-{58976387-BA0E-4E5E-87EE-32540AC39ADC}" dt="2023-11-09T21:36:11.577" v="33"/>
        <pc:sldMkLst>
          <pc:docMk/>
          <pc:sldMk cId="587473704" sldId="319"/>
        </pc:sldMkLst>
        <pc:spChg chg="mod">
          <ac:chgData name="Mohsen Amini Salehi" userId="" providerId="" clId="Web-{58976387-BA0E-4E5E-87EE-32540AC39ADC}" dt="2023-11-09T21:33:48.087" v="26" actId="20577"/>
          <ac:spMkLst>
            <pc:docMk/>
            <pc:sldMk cId="587473704" sldId="319"/>
            <ac:spMk id="2" creationId="{0886A4C7-3991-F876-D989-A77977A4DC53}"/>
          </ac:spMkLst>
        </pc:spChg>
        <pc:spChg chg="mod">
          <ac:chgData name="Mohsen Amini Salehi" userId="" providerId="" clId="Web-{58976387-BA0E-4E5E-87EE-32540AC39ADC}" dt="2023-11-09T21:36:11.577" v="33"/>
          <ac:spMkLst>
            <pc:docMk/>
            <pc:sldMk cId="587473704" sldId="319"/>
            <ac:spMk id="3" creationId="{75D1BD1C-CE66-4E6E-4D96-5EC466640057}"/>
          </ac:spMkLst>
        </pc:spChg>
      </pc:sldChg>
      <pc:sldChg chg="modSp del">
        <pc:chgData name="Mohsen Amini Salehi" userId="" providerId="" clId="Web-{58976387-BA0E-4E5E-87EE-32540AC39ADC}" dt="2023-11-09T21:32:08.224" v="16"/>
        <pc:sldMkLst>
          <pc:docMk/>
          <pc:sldMk cId="2048941373" sldId="319"/>
        </pc:sldMkLst>
        <pc:picChg chg="mod">
          <ac:chgData name="Mohsen Amini Salehi" userId="" providerId="" clId="Web-{58976387-BA0E-4E5E-87EE-32540AC39ADC}" dt="2023-11-09T21:31:52.254" v="12" actId="14100"/>
          <ac:picMkLst>
            <pc:docMk/>
            <pc:sldMk cId="2048941373" sldId="319"/>
            <ac:picMk id="5" creationId="{917BB023-A915-F282-1FC4-3D4ADFE41B56}"/>
          </ac:picMkLst>
        </pc:picChg>
      </pc:sldChg>
      <pc:sldChg chg="modSp new">
        <pc:chgData name="Mohsen Amini Salehi" userId="" providerId="" clId="Web-{58976387-BA0E-4E5E-87EE-32540AC39ADC}" dt="2023-11-09T21:36:27.984" v="35"/>
        <pc:sldMkLst>
          <pc:docMk/>
          <pc:sldMk cId="2632730639" sldId="320"/>
        </pc:sldMkLst>
        <pc:spChg chg="mod">
          <ac:chgData name="Mohsen Amini Salehi" userId="" providerId="" clId="Web-{58976387-BA0E-4E5E-87EE-32540AC39ADC}" dt="2023-11-09T21:36:01.952" v="32" actId="20577"/>
          <ac:spMkLst>
            <pc:docMk/>
            <pc:sldMk cId="2632730639" sldId="320"/>
            <ac:spMk id="2" creationId="{A70B120C-01CC-9F4D-3CA5-70B8398D526A}"/>
          </ac:spMkLst>
        </pc:spChg>
        <pc:spChg chg="mod">
          <ac:chgData name="Mohsen Amini Salehi" userId="" providerId="" clId="Web-{58976387-BA0E-4E5E-87EE-32540AC39ADC}" dt="2023-11-09T21:36:27.984" v="35"/>
          <ac:spMkLst>
            <pc:docMk/>
            <pc:sldMk cId="2632730639" sldId="320"/>
            <ac:spMk id="3" creationId="{23A73803-AC48-012F-D39F-0FD3B2638666}"/>
          </ac:spMkLst>
        </pc:spChg>
      </pc:sldChg>
    </pc:docChg>
  </pc:docChgLst>
  <pc:docChgLst>
    <pc:chgData name="Mohsen Amini Salehi" clId="Web-{43B73D29-E185-4DF2-8934-9B3D05D4E001}"/>
    <pc:docChg chg="addSld modSld">
      <pc:chgData name="Mohsen Amini Salehi" userId="" providerId="" clId="Web-{43B73D29-E185-4DF2-8934-9B3D05D4E001}" dt="2023-11-02T21:57:53.083" v="274" actId="20577"/>
      <pc:docMkLst>
        <pc:docMk/>
      </pc:docMkLst>
      <pc:sldChg chg="addSp delSp modSp">
        <pc:chgData name="Mohsen Amini Salehi" userId="" providerId="" clId="Web-{43B73D29-E185-4DF2-8934-9B3D05D4E001}" dt="2023-11-02T21:03:21.830" v="167" actId="20577"/>
        <pc:sldMkLst>
          <pc:docMk/>
          <pc:sldMk cId="0" sldId="293"/>
        </pc:sldMkLst>
        <pc:spChg chg="add mod">
          <ac:chgData name="Mohsen Amini Salehi" userId="" providerId="" clId="Web-{43B73D29-E185-4DF2-8934-9B3D05D4E001}" dt="2023-11-02T21:03:21.830" v="167" actId="20577"/>
          <ac:spMkLst>
            <pc:docMk/>
            <pc:sldMk cId="0" sldId="293"/>
            <ac:spMk id="6" creationId="{DD09644F-50D1-A4BE-20B1-E04D03E81218}"/>
          </ac:spMkLst>
        </pc:spChg>
        <pc:spChg chg="mod">
          <ac:chgData name="Mohsen Amini Salehi" userId="" providerId="" clId="Web-{43B73D29-E185-4DF2-8934-9B3D05D4E001}" dt="2023-11-02T20:59:04.885" v="103" actId="14100"/>
          <ac:spMkLst>
            <pc:docMk/>
            <pc:sldMk cId="0" sldId="293"/>
            <ac:spMk id="210" creationId="{00000000-0000-0000-0000-000000000000}"/>
          </ac:spMkLst>
        </pc:spChg>
        <pc:picChg chg="add mod">
          <ac:chgData name="Mohsen Amini Salehi" userId="" providerId="" clId="Web-{43B73D29-E185-4DF2-8934-9B3D05D4E001}" dt="2023-11-02T21:02:59.345" v="155" actId="1076"/>
          <ac:picMkLst>
            <pc:docMk/>
            <pc:sldMk cId="0" sldId="293"/>
            <ac:picMk id="2" creationId="{ED52AD2C-3C6C-0EAA-10C7-FB252FA8ABC2}"/>
          </ac:picMkLst>
        </pc:picChg>
        <pc:picChg chg="mod">
          <ac:chgData name="Mohsen Amini Salehi" userId="" providerId="" clId="Web-{43B73D29-E185-4DF2-8934-9B3D05D4E001}" dt="2023-11-02T21:02:56.501" v="154" actId="1076"/>
          <ac:picMkLst>
            <pc:docMk/>
            <pc:sldMk cId="0" sldId="293"/>
            <ac:picMk id="5" creationId="{78C33052-DBCD-8445-9232-C75628CA5839}"/>
          </ac:picMkLst>
        </pc:picChg>
        <pc:cxnChg chg="add del mod">
          <ac:chgData name="Mohsen Amini Salehi" userId="" providerId="" clId="Web-{43B73D29-E185-4DF2-8934-9B3D05D4E001}" dt="2023-11-02T21:01:39.983" v="120"/>
          <ac:cxnSpMkLst>
            <pc:docMk/>
            <pc:sldMk cId="0" sldId="293"/>
            <ac:cxnSpMk id="3" creationId="{FE441469-2966-08D8-C241-F1BA555D0C13}"/>
          </ac:cxnSpMkLst>
        </pc:cxnChg>
        <pc:cxnChg chg="add del mod">
          <ac:chgData name="Mohsen Amini Salehi" userId="" providerId="" clId="Web-{43B73D29-E185-4DF2-8934-9B3D05D4E001}" dt="2023-11-02T21:01:41.358" v="121"/>
          <ac:cxnSpMkLst>
            <pc:docMk/>
            <pc:sldMk cId="0" sldId="293"/>
            <ac:cxnSpMk id="4" creationId="{9E6FEF0C-05EC-77EB-CA87-1D5BE4F6467A}"/>
          </ac:cxnSpMkLst>
        </pc:cxnChg>
      </pc:sldChg>
      <pc:sldChg chg="modSp">
        <pc:chgData name="Mohsen Amini Salehi" userId="" providerId="" clId="Web-{43B73D29-E185-4DF2-8934-9B3D05D4E001}" dt="2023-11-02T21:23:07.470" v="169" actId="20577"/>
        <pc:sldMkLst>
          <pc:docMk/>
          <pc:sldMk cId="0" sldId="296"/>
        </pc:sldMkLst>
        <pc:spChg chg="mod">
          <ac:chgData name="Mohsen Amini Salehi" userId="" providerId="" clId="Web-{43B73D29-E185-4DF2-8934-9B3D05D4E001}" dt="2023-11-02T21:23:07.470" v="169" actId="20577"/>
          <ac:spMkLst>
            <pc:docMk/>
            <pc:sldMk cId="0" sldId="296"/>
            <ac:spMk id="223" creationId="{00000000-0000-0000-0000-000000000000}"/>
          </ac:spMkLst>
        </pc:spChg>
      </pc:sldChg>
      <pc:sldChg chg="modSp">
        <pc:chgData name="Mohsen Amini Salehi" userId="" providerId="" clId="Web-{43B73D29-E185-4DF2-8934-9B3D05D4E001}" dt="2023-11-02T21:53:47.076" v="272" actId="20577"/>
        <pc:sldMkLst>
          <pc:docMk/>
          <pc:sldMk cId="0" sldId="298"/>
        </pc:sldMkLst>
        <pc:spChg chg="mod">
          <ac:chgData name="Mohsen Amini Salehi" userId="" providerId="" clId="Web-{43B73D29-E185-4DF2-8934-9B3D05D4E001}" dt="2023-11-02T21:53:47.076" v="272" actId="20577"/>
          <ac:spMkLst>
            <pc:docMk/>
            <pc:sldMk cId="0" sldId="298"/>
            <ac:spMk id="230" creationId="{00000000-0000-0000-0000-000000000000}"/>
          </ac:spMkLst>
        </pc:spChg>
      </pc:sldChg>
      <pc:sldChg chg="modSp">
        <pc:chgData name="Mohsen Amini Salehi" userId="" providerId="" clId="Web-{43B73D29-E185-4DF2-8934-9B3D05D4E001}" dt="2023-11-02T21:57:53.083" v="274" actId="20577"/>
        <pc:sldMkLst>
          <pc:docMk/>
          <pc:sldMk cId="0" sldId="304"/>
        </pc:sldMkLst>
        <pc:spChg chg="mod">
          <ac:chgData name="Mohsen Amini Salehi" userId="" providerId="" clId="Web-{43B73D29-E185-4DF2-8934-9B3D05D4E001}" dt="2023-11-02T21:57:53.083" v="274" actId="20577"/>
          <ac:spMkLst>
            <pc:docMk/>
            <pc:sldMk cId="0" sldId="304"/>
            <ac:spMk id="254" creationId="{00000000-0000-0000-0000-000000000000}"/>
          </ac:spMkLst>
        </pc:spChg>
      </pc:sldChg>
      <pc:sldChg chg="addSp modSp new">
        <pc:chgData name="Mohsen Amini Salehi" userId="" providerId="" clId="Web-{43B73D29-E185-4DF2-8934-9B3D05D4E001}" dt="2023-11-02T20:52:11.671" v="29"/>
        <pc:sldMkLst>
          <pc:docMk/>
          <pc:sldMk cId="2510332581" sldId="307"/>
        </pc:sldMkLst>
        <pc:spChg chg="mod">
          <ac:chgData name="Mohsen Amini Salehi" userId="" providerId="" clId="Web-{43B73D29-E185-4DF2-8934-9B3D05D4E001}" dt="2023-11-02T20:52:11.671" v="29"/>
          <ac:spMkLst>
            <pc:docMk/>
            <pc:sldMk cId="2510332581" sldId="307"/>
            <ac:spMk id="3" creationId="{97F6D210-BF52-6815-51A8-53EB1B20CA22}"/>
          </ac:spMkLst>
        </pc:spChg>
        <pc:picChg chg="add mod">
          <ac:chgData name="Mohsen Amini Salehi" userId="" providerId="" clId="Web-{43B73D29-E185-4DF2-8934-9B3D05D4E001}" dt="2023-11-02T20:50:19.965" v="7" actId="1076"/>
          <ac:picMkLst>
            <pc:docMk/>
            <pc:sldMk cId="2510332581" sldId="307"/>
            <ac:picMk id="4" creationId="{8C6D040E-E6E9-0FB1-0ABC-CA7D12A7F802}"/>
          </ac:picMkLst>
        </pc:picChg>
      </pc:sldChg>
      <pc:sldChg chg="addSp delSp modSp add replId">
        <pc:chgData name="Mohsen Amini Salehi" userId="" providerId="" clId="Web-{43B73D29-E185-4DF2-8934-9B3D05D4E001}" dt="2023-11-02T20:57:28.383" v="94" actId="1076"/>
        <pc:sldMkLst>
          <pc:docMk/>
          <pc:sldMk cId="416145931" sldId="308"/>
        </pc:sldMkLst>
        <pc:spChg chg="mod">
          <ac:chgData name="Mohsen Amini Salehi" userId="" providerId="" clId="Web-{43B73D29-E185-4DF2-8934-9B3D05D4E001}" dt="2023-11-02T20:52:35.562" v="47" actId="20577"/>
          <ac:spMkLst>
            <pc:docMk/>
            <pc:sldMk cId="416145931" sldId="308"/>
            <ac:spMk id="3" creationId="{97F6D210-BF52-6815-51A8-53EB1B20CA22}"/>
          </ac:spMkLst>
        </pc:spChg>
        <pc:spChg chg="add mod">
          <ac:chgData name="Mohsen Amini Salehi" userId="" providerId="" clId="Web-{43B73D29-E185-4DF2-8934-9B3D05D4E001}" dt="2023-11-02T20:56:38.491" v="76" actId="1076"/>
          <ac:spMkLst>
            <pc:docMk/>
            <pc:sldMk cId="416145931" sldId="308"/>
            <ac:spMk id="6" creationId="{434291B0-37B4-50C4-2320-077179E8B4F3}"/>
          </ac:spMkLst>
        </pc:spChg>
        <pc:spChg chg="add mod">
          <ac:chgData name="Mohsen Amini Salehi" userId="" providerId="" clId="Web-{43B73D29-E185-4DF2-8934-9B3D05D4E001}" dt="2023-11-02T20:57:28.383" v="94" actId="1076"/>
          <ac:spMkLst>
            <pc:docMk/>
            <pc:sldMk cId="416145931" sldId="308"/>
            <ac:spMk id="7" creationId="{0EC38722-34C3-730E-136B-A80F86FC8171}"/>
          </ac:spMkLst>
        </pc:spChg>
        <pc:picChg chg="del">
          <ac:chgData name="Mohsen Amini Salehi" userId="" providerId="" clId="Web-{43B73D29-E185-4DF2-8934-9B3D05D4E001}" dt="2023-11-02T20:52:42.172" v="48"/>
          <ac:picMkLst>
            <pc:docMk/>
            <pc:sldMk cId="416145931" sldId="308"/>
            <ac:picMk id="4" creationId="{8C6D040E-E6E9-0FB1-0ABC-CA7D12A7F802}"/>
          </ac:picMkLst>
        </pc:picChg>
        <pc:picChg chg="add mod">
          <ac:chgData name="Mohsen Amini Salehi" userId="" providerId="" clId="Web-{43B73D29-E185-4DF2-8934-9B3D05D4E001}" dt="2023-11-02T20:53:45.908" v="54" actId="1076"/>
          <ac:picMkLst>
            <pc:docMk/>
            <pc:sldMk cId="416145931" sldId="308"/>
            <ac:picMk id="5" creationId="{C49A82FB-F716-F482-2364-5CB37A76AF94}"/>
          </ac:picMkLst>
        </pc:picChg>
      </pc:sldChg>
      <pc:sldChg chg="modSp new addAnim">
        <pc:chgData name="Mohsen Amini Salehi" userId="" providerId="" clId="Web-{43B73D29-E185-4DF2-8934-9B3D05D4E001}" dt="2023-11-02T21:51:34.244" v="260"/>
        <pc:sldMkLst>
          <pc:docMk/>
          <pc:sldMk cId="3597924802" sldId="309"/>
        </pc:sldMkLst>
        <pc:spChg chg="mod">
          <ac:chgData name="Mohsen Amini Salehi" userId="" providerId="" clId="Web-{43B73D29-E185-4DF2-8934-9B3D05D4E001}" dt="2023-11-02T21:51:34.244" v="260"/>
          <ac:spMkLst>
            <pc:docMk/>
            <pc:sldMk cId="3597924802" sldId="309"/>
            <ac:spMk id="2" creationId="{0BF3AD3F-CD0A-4998-3334-77BFDF4CE6F3}"/>
          </ac:spMkLst>
        </pc:spChg>
        <pc:spChg chg="mod">
          <ac:chgData name="Mohsen Amini Salehi" userId="" providerId="" clId="Web-{43B73D29-E185-4DF2-8934-9B3D05D4E001}" dt="2023-11-02T21:24:54.926" v="180"/>
          <ac:spMkLst>
            <pc:docMk/>
            <pc:sldMk cId="3597924802" sldId="309"/>
            <ac:spMk id="3" creationId="{80971985-F6D7-9001-A2DC-F02E3B2A5B3E}"/>
          </ac:spMkLst>
        </pc:spChg>
      </pc:sldChg>
    </pc:docChg>
  </pc:docChgLst>
  <pc:docChgLst>
    <pc:chgData name="Mohsen Amini Salehi" clId="Web-{17FDB53C-FC30-400A-930D-7AD1D2365EB9}"/>
    <pc:docChg chg="delSld modSld">
      <pc:chgData name="Mohsen Amini Salehi" userId="" providerId="" clId="Web-{17FDB53C-FC30-400A-930D-7AD1D2365EB9}" dt="2023-11-09T22:52:02.434" v="52" actId="20577"/>
      <pc:docMkLst>
        <pc:docMk/>
      </pc:docMkLst>
      <pc:sldChg chg="addSp modSp mod addAnim modShow">
        <pc:chgData name="Mohsen Amini Salehi" userId="" providerId="" clId="Web-{17FDB53C-FC30-400A-930D-7AD1D2365EB9}" dt="2023-11-09T22:52:02.434" v="52" actId="20577"/>
        <pc:sldMkLst>
          <pc:docMk/>
          <pc:sldMk cId="4003164503" sldId="313"/>
        </pc:sldMkLst>
        <pc:spChg chg="mod">
          <ac:chgData name="Mohsen Amini Salehi" userId="" providerId="" clId="Web-{17FDB53C-FC30-400A-930D-7AD1D2365EB9}" dt="2023-11-09T22:52:02.434" v="52" actId="20577"/>
          <ac:spMkLst>
            <pc:docMk/>
            <pc:sldMk cId="4003164503" sldId="313"/>
            <ac:spMk id="2" creationId="{7A41F183-8C5D-1755-8855-C1E51CC4A4D2}"/>
          </ac:spMkLst>
        </pc:spChg>
        <pc:spChg chg="mod">
          <ac:chgData name="Mohsen Amini Salehi" userId="" providerId="" clId="Web-{17FDB53C-FC30-400A-930D-7AD1D2365EB9}" dt="2023-11-09T22:48:52.007" v="1" actId="20577"/>
          <ac:spMkLst>
            <pc:docMk/>
            <pc:sldMk cId="4003164503" sldId="313"/>
            <ac:spMk id="4" creationId="{F7BBB925-1EF4-C80A-00B5-2AB690D86093}"/>
          </ac:spMkLst>
        </pc:spChg>
        <pc:picChg chg="add mod">
          <ac:chgData name="Mohsen Amini Salehi" userId="" providerId="" clId="Web-{17FDB53C-FC30-400A-930D-7AD1D2365EB9}" dt="2023-11-09T22:49:56.228" v="9" actId="14100"/>
          <ac:picMkLst>
            <pc:docMk/>
            <pc:sldMk cId="4003164503" sldId="313"/>
            <ac:picMk id="3" creationId="{BD843697-C703-07CF-A57B-0E8682F253C4}"/>
          </ac:picMkLst>
        </pc:picChg>
      </pc:sldChg>
      <pc:sldChg chg="del">
        <pc:chgData name="Mohsen Amini Salehi" userId="" providerId="" clId="Web-{17FDB53C-FC30-400A-930D-7AD1D2365EB9}" dt="2023-11-09T22:49:26.695" v="3"/>
        <pc:sldMkLst>
          <pc:docMk/>
          <pc:sldMk cId="1108872366" sldId="314"/>
        </pc:sldMkLst>
      </pc:sldChg>
    </pc:docChg>
  </pc:docChgLst>
  <pc:docChgLst>
    <pc:chgData name="Mohsen Amini Salehi" clId="Web-{94DBAF23-7236-4FAE-B3B6-FFCFA1AA30D3}"/>
    <pc:docChg chg="addSld modSld sldOrd">
      <pc:chgData name="Mohsen Amini Salehi" userId="" providerId="" clId="Web-{94DBAF23-7236-4FAE-B3B6-FFCFA1AA30D3}" dt="2023-11-09T22:14:29.733" v="78"/>
      <pc:docMkLst>
        <pc:docMk/>
      </pc:docMkLst>
      <pc:sldChg chg="ord">
        <pc:chgData name="Mohsen Amini Salehi" userId="" providerId="" clId="Web-{94DBAF23-7236-4FAE-B3B6-FFCFA1AA30D3}" dt="2023-11-09T22:07:25.488" v="13"/>
        <pc:sldMkLst>
          <pc:docMk/>
          <pc:sldMk cId="2510332581" sldId="307"/>
        </pc:sldMkLst>
      </pc:sldChg>
      <pc:sldChg chg="addSp delSp modSp">
        <pc:chgData name="Mohsen Amini Salehi" userId="" providerId="" clId="Web-{94DBAF23-7236-4FAE-B3B6-FFCFA1AA30D3}" dt="2023-11-09T22:13:32.747" v="69"/>
        <pc:sldMkLst>
          <pc:docMk/>
          <pc:sldMk cId="3597924802" sldId="309"/>
        </pc:sldMkLst>
        <pc:picChg chg="add del mod">
          <ac:chgData name="Mohsen Amini Salehi" userId="" providerId="" clId="Web-{94DBAF23-7236-4FAE-B3B6-FFCFA1AA30D3}" dt="2023-11-09T22:13:32.747" v="69"/>
          <ac:picMkLst>
            <pc:docMk/>
            <pc:sldMk cId="3597924802" sldId="309"/>
            <ac:picMk id="4" creationId="{A3D2ED8D-C3B5-CFCD-42CC-B2D66C38A6C0}"/>
          </ac:picMkLst>
        </pc:picChg>
      </pc:sldChg>
      <pc:sldChg chg="modSp">
        <pc:chgData name="Mohsen Amini Salehi" userId="" providerId="" clId="Web-{94DBAF23-7236-4FAE-B3B6-FFCFA1AA30D3}" dt="2023-11-09T21:45:31.630" v="1" actId="1076"/>
        <pc:sldMkLst>
          <pc:docMk/>
          <pc:sldMk cId="39563484" sldId="316"/>
        </pc:sldMkLst>
        <pc:spChg chg="mod">
          <ac:chgData name="Mohsen Amini Salehi" userId="" providerId="" clId="Web-{94DBAF23-7236-4FAE-B3B6-FFCFA1AA30D3}" dt="2023-11-09T21:45:27.942" v="0" actId="1076"/>
          <ac:spMkLst>
            <pc:docMk/>
            <pc:sldMk cId="39563484" sldId="316"/>
            <ac:spMk id="2" creationId="{C78065B7-C260-5757-E7E0-F741906A2A8E}"/>
          </ac:spMkLst>
        </pc:spChg>
        <pc:spChg chg="mod">
          <ac:chgData name="Mohsen Amini Salehi" userId="" providerId="" clId="Web-{94DBAF23-7236-4FAE-B3B6-FFCFA1AA30D3}" dt="2023-11-09T21:45:31.630" v="1" actId="1076"/>
          <ac:spMkLst>
            <pc:docMk/>
            <pc:sldMk cId="39563484" sldId="316"/>
            <ac:spMk id="3" creationId="{6D2EAFC7-827B-FF7B-056C-FA2C9F4E924F}"/>
          </ac:spMkLst>
        </pc:spChg>
      </pc:sldChg>
      <pc:sldChg chg="modSp">
        <pc:chgData name="Mohsen Amini Salehi" userId="" providerId="" clId="Web-{94DBAF23-7236-4FAE-B3B6-FFCFA1AA30D3}" dt="2023-11-09T21:50:33.387" v="9" actId="20577"/>
        <pc:sldMkLst>
          <pc:docMk/>
          <pc:sldMk cId="3230538259" sldId="317"/>
        </pc:sldMkLst>
        <pc:spChg chg="mod">
          <ac:chgData name="Mohsen Amini Salehi" userId="" providerId="" clId="Web-{94DBAF23-7236-4FAE-B3B6-FFCFA1AA30D3}" dt="2023-11-09T21:50:33.387" v="9" actId="20577"/>
          <ac:spMkLst>
            <pc:docMk/>
            <pc:sldMk cId="3230538259" sldId="317"/>
            <ac:spMk id="2" creationId="{06959A41-848B-A6B4-969E-DEF0386A0942}"/>
          </ac:spMkLst>
        </pc:spChg>
        <pc:spChg chg="mod">
          <ac:chgData name="Mohsen Amini Salehi" userId="" providerId="" clId="Web-{94DBAF23-7236-4FAE-B3B6-FFCFA1AA30D3}" dt="2023-11-09T21:47:28.398" v="5" actId="20577"/>
          <ac:spMkLst>
            <pc:docMk/>
            <pc:sldMk cId="3230538259" sldId="317"/>
            <ac:spMk id="3" creationId="{64F0893C-6C03-D65D-C841-69BC4ED70E3E}"/>
          </ac:spMkLst>
        </pc:spChg>
      </pc:sldChg>
      <pc:sldChg chg="modSp">
        <pc:chgData name="Mohsen Amini Salehi" userId="" providerId="" clId="Web-{94DBAF23-7236-4FAE-B3B6-FFCFA1AA30D3}" dt="2023-11-09T21:51:18.826" v="12" actId="1076"/>
        <pc:sldMkLst>
          <pc:docMk/>
          <pc:sldMk cId="1694086518" sldId="318"/>
        </pc:sldMkLst>
        <pc:picChg chg="mod">
          <ac:chgData name="Mohsen Amini Salehi" userId="" providerId="" clId="Web-{94DBAF23-7236-4FAE-B3B6-FFCFA1AA30D3}" dt="2023-11-09T21:51:18.826" v="12" actId="1076"/>
          <ac:picMkLst>
            <pc:docMk/>
            <pc:sldMk cId="1694086518" sldId="318"/>
            <ac:picMk id="5" creationId="{3B2DEA43-7737-82A4-42BC-8DB783C01C77}"/>
          </ac:picMkLst>
        </pc:picChg>
      </pc:sldChg>
      <pc:sldChg chg="addSp modSp new">
        <pc:chgData name="Mohsen Amini Salehi" userId="" providerId="" clId="Web-{94DBAF23-7236-4FAE-B3B6-FFCFA1AA30D3}" dt="2023-11-09T22:09:44.038" v="32"/>
        <pc:sldMkLst>
          <pc:docMk/>
          <pc:sldMk cId="1494467622" sldId="321"/>
        </pc:sldMkLst>
        <pc:spChg chg="mod">
          <ac:chgData name="Mohsen Amini Salehi" userId="" providerId="" clId="Web-{94DBAF23-7236-4FAE-B3B6-FFCFA1AA30D3}" dt="2023-11-09T22:09:44.038" v="32"/>
          <ac:spMkLst>
            <pc:docMk/>
            <pc:sldMk cId="1494467622" sldId="321"/>
            <ac:spMk id="3" creationId="{EFA71DAE-3D0A-4573-1D87-B84B8E75794C}"/>
          </ac:spMkLst>
        </pc:spChg>
        <pc:picChg chg="add mod modCrop">
          <ac:chgData name="Mohsen Amini Salehi" userId="" providerId="" clId="Web-{94DBAF23-7236-4FAE-B3B6-FFCFA1AA30D3}" dt="2023-11-09T22:09:32.819" v="30"/>
          <ac:picMkLst>
            <pc:docMk/>
            <pc:sldMk cId="1494467622" sldId="321"/>
            <ac:picMk id="4" creationId="{F3893007-6589-9180-CB50-7BD48637D7D3}"/>
          </ac:picMkLst>
        </pc:picChg>
      </pc:sldChg>
      <pc:sldChg chg="addSp modSp new">
        <pc:chgData name="Mohsen Amini Salehi" userId="" providerId="" clId="Web-{94DBAF23-7236-4FAE-B3B6-FFCFA1AA30D3}" dt="2023-11-09T22:11:58.448" v="44" actId="20577"/>
        <pc:sldMkLst>
          <pc:docMk/>
          <pc:sldMk cId="1401593335" sldId="322"/>
        </pc:sldMkLst>
        <pc:spChg chg="mod">
          <ac:chgData name="Mohsen Amini Salehi" userId="" providerId="" clId="Web-{94DBAF23-7236-4FAE-B3B6-FFCFA1AA30D3}" dt="2023-11-09T22:11:58.448" v="44" actId="20577"/>
          <ac:spMkLst>
            <pc:docMk/>
            <pc:sldMk cId="1401593335" sldId="322"/>
            <ac:spMk id="3" creationId="{85CA161E-AFEC-0E14-6FC5-A696946D546E}"/>
          </ac:spMkLst>
        </pc:spChg>
        <pc:picChg chg="add mod">
          <ac:chgData name="Mohsen Amini Salehi" userId="" providerId="" clId="Web-{94DBAF23-7236-4FAE-B3B6-FFCFA1AA30D3}" dt="2023-11-09T22:11:07.509" v="42" actId="1076"/>
          <ac:picMkLst>
            <pc:docMk/>
            <pc:sldMk cId="1401593335" sldId="322"/>
            <ac:picMk id="4" creationId="{D3B8AD49-53FC-AB48-AC70-158CCCB6C6D5}"/>
          </ac:picMkLst>
        </pc:picChg>
      </pc:sldChg>
      <pc:sldChg chg="addSp delSp modSp new">
        <pc:chgData name="Mohsen Amini Salehi" userId="" providerId="" clId="Web-{94DBAF23-7236-4FAE-B3B6-FFCFA1AA30D3}" dt="2023-11-09T22:14:29.733" v="78"/>
        <pc:sldMkLst>
          <pc:docMk/>
          <pc:sldMk cId="595147125" sldId="323"/>
        </pc:sldMkLst>
        <pc:spChg chg="mod">
          <ac:chgData name="Mohsen Amini Salehi" userId="" providerId="" clId="Web-{94DBAF23-7236-4FAE-B3B6-FFCFA1AA30D3}" dt="2023-11-09T22:12:41.527" v="67" actId="20577"/>
          <ac:spMkLst>
            <pc:docMk/>
            <pc:sldMk cId="595147125" sldId="323"/>
            <ac:spMk id="3" creationId="{22395075-025F-09CC-EB1F-5A4DFB9E67FD}"/>
          </ac:spMkLst>
        </pc:spChg>
        <pc:picChg chg="add del mod">
          <ac:chgData name="Mohsen Amini Salehi" userId="" providerId="" clId="Web-{94DBAF23-7236-4FAE-B3B6-FFCFA1AA30D3}" dt="2023-11-09T22:14:14.763" v="74"/>
          <ac:picMkLst>
            <pc:docMk/>
            <pc:sldMk cId="595147125" sldId="323"/>
            <ac:picMk id="4" creationId="{C51D9B84-3B3F-70C6-A86B-48EDFC42A699}"/>
          </ac:picMkLst>
        </pc:picChg>
        <pc:picChg chg="add del mod">
          <ac:chgData name="Mohsen Amini Salehi" userId="" providerId="" clId="Web-{94DBAF23-7236-4FAE-B3B6-FFCFA1AA30D3}" dt="2023-11-09T22:14:29.733" v="78"/>
          <ac:picMkLst>
            <pc:docMk/>
            <pc:sldMk cId="595147125" sldId="323"/>
            <ac:picMk id="5" creationId="{23CD6CBB-9158-8C4E-9E99-2D8E5AEFFD29}"/>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1" name="Shape 61"/>
          <p:cNvSpPr>
            <a:spLocks noGrp="1" noRot="1" noChangeAspect="1"/>
          </p:cNvSpPr>
          <p:nvPr>
            <p:ph type="sldImg"/>
          </p:nvPr>
        </p:nvSpPr>
        <p:spPr>
          <a:xfrm>
            <a:off x="1143000" y="685800"/>
            <a:ext cx="4572000" cy="3429000"/>
          </a:xfrm>
          <a:prstGeom prst="rect">
            <a:avLst/>
          </a:prstGeom>
        </p:spPr>
        <p:txBody>
          <a:bodyPr/>
          <a:lstStyle/>
          <a:p>
            <a:endParaRPr/>
          </a:p>
        </p:txBody>
      </p:sp>
      <p:sp>
        <p:nvSpPr>
          <p:cNvPr id="62" name="Shape 62"/>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319853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Title &amp; Subtitle">
    <p:spTree>
      <p:nvGrpSpPr>
        <p:cNvPr id="1" name=""/>
        <p:cNvGrpSpPr/>
        <p:nvPr/>
      </p:nvGrpSpPr>
      <p:grpSpPr>
        <a:xfrm>
          <a:off x="0" y="0"/>
          <a:ext cx="0" cy="0"/>
          <a:chOff x="0" y="0"/>
          <a:chExt cx="0" cy="0"/>
        </a:xfrm>
      </p:grpSpPr>
      <p:sp>
        <p:nvSpPr>
          <p:cNvPr id="13" name="Title Text"/>
          <p:cNvSpPr txBox="1">
            <a:spLocks noGrp="1"/>
          </p:cNvSpPr>
          <p:nvPr>
            <p:ph type="title"/>
          </p:nvPr>
        </p:nvSpPr>
        <p:spPr>
          <a:xfrm>
            <a:off x="1321147" y="3241178"/>
            <a:ext cx="10362506" cy="1076822"/>
          </a:xfrm>
          <a:prstGeom prst="rect">
            <a:avLst/>
          </a:prstGeom>
        </p:spPr>
        <p:txBody>
          <a:bodyPr anchor="b"/>
          <a:lstStyle>
            <a:lvl1pPr>
              <a:defRPr sz="5600"/>
            </a:lvl1pPr>
          </a:lstStyle>
          <a:p>
            <a:r>
              <a:t>Title Text</a:t>
            </a:r>
          </a:p>
        </p:txBody>
      </p:sp>
      <p:sp>
        <p:nvSpPr>
          <p:cNvPr id="14" name="© Ian Sommerville 2018"/>
          <p:cNvSpPr txBox="1"/>
          <p:nvPr/>
        </p:nvSpPr>
        <p:spPr>
          <a:xfrm>
            <a:off x="5609803" y="9245600"/>
            <a:ext cx="1785194" cy="279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 © Ian Sommerville 2018</a:t>
            </a:r>
          </a:p>
        </p:txBody>
      </p:sp>
      <p:sp>
        <p:nvSpPr>
          <p:cNvPr id="15" name="Slide Number"/>
          <p:cNvSpPr txBox="1">
            <a:spLocks noGrp="1"/>
          </p:cNvSpPr>
          <p:nvPr>
            <p:ph type="sldNum" sz="quarter" idx="2"/>
          </p:nvPr>
        </p:nvSpPr>
        <p:spPr>
          <a:xfrm>
            <a:off x="6212234" y="9245600"/>
            <a:ext cx="283817" cy="2794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3DFE85-810C-B30E-F9FD-BCBB84578918}"/>
              </a:ext>
            </a:extLst>
          </p:cNvPr>
          <p:cNvSpPr>
            <a:spLocks noGrp="1"/>
          </p:cNvSpPr>
          <p:nvPr>
            <p:ph type="title"/>
          </p:nvPr>
        </p:nvSpPr>
        <p:spPr>
          <a:xfrm>
            <a:off x="895774" y="519290"/>
            <a:ext cx="11216640" cy="1885245"/>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3277C05B-88EB-A30E-C900-882B72ED480C}"/>
              </a:ext>
            </a:extLst>
          </p:cNvPr>
          <p:cNvSpPr>
            <a:spLocks noGrp="1"/>
          </p:cNvSpPr>
          <p:nvPr>
            <p:ph type="body" idx="1"/>
          </p:nvPr>
        </p:nvSpPr>
        <p:spPr>
          <a:xfrm>
            <a:off x="895775" y="2390987"/>
            <a:ext cx="5501639" cy="1171786"/>
          </a:xfrm>
        </p:spPr>
        <p:txBody>
          <a:bodyPr anchor="b"/>
          <a:lstStyle>
            <a:lvl1pPr marL="0" indent="0">
              <a:buNone/>
              <a:defRPr sz="2560" b="1"/>
            </a:lvl1pPr>
            <a:lvl2pPr marL="487695" indent="0">
              <a:buNone/>
              <a:defRPr sz="2133" b="1"/>
            </a:lvl2pPr>
            <a:lvl3pPr marL="975390" indent="0">
              <a:buNone/>
              <a:defRPr sz="1920" b="1"/>
            </a:lvl3pPr>
            <a:lvl4pPr marL="1463086" indent="0">
              <a:buNone/>
              <a:defRPr sz="1707" b="1"/>
            </a:lvl4pPr>
            <a:lvl5pPr marL="1950781" indent="0">
              <a:buNone/>
              <a:defRPr sz="1707" b="1"/>
            </a:lvl5pPr>
            <a:lvl6pPr marL="2438476" indent="0">
              <a:buNone/>
              <a:defRPr sz="1707" b="1"/>
            </a:lvl6pPr>
            <a:lvl7pPr marL="2926171" indent="0">
              <a:buNone/>
              <a:defRPr sz="1707" b="1"/>
            </a:lvl7pPr>
            <a:lvl8pPr marL="3413867" indent="0">
              <a:buNone/>
              <a:defRPr sz="1707" b="1"/>
            </a:lvl8pPr>
            <a:lvl9pPr marL="3901562" indent="0">
              <a:buNone/>
              <a:defRPr sz="1707" b="1"/>
            </a:lvl9pPr>
          </a:lstStyle>
          <a:p>
            <a:pPr lvl="0"/>
            <a:r>
              <a:rPr lang="en-US"/>
              <a:t>Click to edit Master text styles</a:t>
            </a:r>
          </a:p>
        </p:txBody>
      </p:sp>
      <p:sp>
        <p:nvSpPr>
          <p:cNvPr id="4" name="Content Placeholder 3">
            <a:extLst>
              <a:ext uri="{FF2B5EF4-FFF2-40B4-BE49-F238E27FC236}">
                <a16:creationId xmlns:a16="http://schemas.microsoft.com/office/drawing/2014/main" id="{38F31537-4A20-C6A1-704F-2A59AA14C807}"/>
              </a:ext>
            </a:extLst>
          </p:cNvPr>
          <p:cNvSpPr>
            <a:spLocks noGrp="1"/>
          </p:cNvSpPr>
          <p:nvPr>
            <p:ph sz="half" idx="2"/>
          </p:nvPr>
        </p:nvSpPr>
        <p:spPr>
          <a:xfrm>
            <a:off x="895775" y="3562773"/>
            <a:ext cx="5501639" cy="5240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9FFEBD86-DDE6-B584-6AFE-3050A1C6C410}"/>
              </a:ext>
            </a:extLst>
          </p:cNvPr>
          <p:cNvSpPr>
            <a:spLocks noGrp="1"/>
          </p:cNvSpPr>
          <p:nvPr>
            <p:ph type="body" sz="quarter" idx="3"/>
          </p:nvPr>
        </p:nvSpPr>
        <p:spPr>
          <a:xfrm>
            <a:off x="6583680" y="2390987"/>
            <a:ext cx="5528734" cy="1171786"/>
          </a:xfrm>
        </p:spPr>
        <p:txBody>
          <a:bodyPr anchor="b"/>
          <a:lstStyle>
            <a:lvl1pPr marL="0" indent="0">
              <a:buNone/>
              <a:defRPr sz="2560" b="1"/>
            </a:lvl1pPr>
            <a:lvl2pPr marL="487695" indent="0">
              <a:buNone/>
              <a:defRPr sz="2133" b="1"/>
            </a:lvl2pPr>
            <a:lvl3pPr marL="975390" indent="0">
              <a:buNone/>
              <a:defRPr sz="1920" b="1"/>
            </a:lvl3pPr>
            <a:lvl4pPr marL="1463086" indent="0">
              <a:buNone/>
              <a:defRPr sz="1707" b="1"/>
            </a:lvl4pPr>
            <a:lvl5pPr marL="1950781" indent="0">
              <a:buNone/>
              <a:defRPr sz="1707" b="1"/>
            </a:lvl5pPr>
            <a:lvl6pPr marL="2438476" indent="0">
              <a:buNone/>
              <a:defRPr sz="1707" b="1"/>
            </a:lvl6pPr>
            <a:lvl7pPr marL="2926171" indent="0">
              <a:buNone/>
              <a:defRPr sz="1707" b="1"/>
            </a:lvl7pPr>
            <a:lvl8pPr marL="3413867" indent="0">
              <a:buNone/>
              <a:defRPr sz="1707" b="1"/>
            </a:lvl8pPr>
            <a:lvl9pPr marL="3901562" indent="0">
              <a:buNone/>
              <a:defRPr sz="1707" b="1"/>
            </a:lvl9pPr>
          </a:lstStyle>
          <a:p>
            <a:pPr lvl="0"/>
            <a:r>
              <a:rPr lang="en-US"/>
              <a:t>Click to edit Master text styles</a:t>
            </a:r>
          </a:p>
        </p:txBody>
      </p:sp>
      <p:sp>
        <p:nvSpPr>
          <p:cNvPr id="6" name="Content Placeholder 5">
            <a:extLst>
              <a:ext uri="{FF2B5EF4-FFF2-40B4-BE49-F238E27FC236}">
                <a16:creationId xmlns:a16="http://schemas.microsoft.com/office/drawing/2014/main" id="{AFD0DFBA-A2DE-DDA3-9D5B-4EE63EDFD88D}"/>
              </a:ext>
            </a:extLst>
          </p:cNvPr>
          <p:cNvSpPr>
            <a:spLocks noGrp="1"/>
          </p:cNvSpPr>
          <p:nvPr>
            <p:ph sz="quarter" idx="4"/>
          </p:nvPr>
        </p:nvSpPr>
        <p:spPr>
          <a:xfrm>
            <a:off x="6583680" y="3562773"/>
            <a:ext cx="5528734" cy="5240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85DD3F9E-B7A3-F539-17A2-E8B6776CCB2B}"/>
              </a:ext>
            </a:extLst>
          </p:cNvPr>
          <p:cNvSpPr>
            <a:spLocks noGrp="1"/>
          </p:cNvSpPr>
          <p:nvPr>
            <p:ph type="dt" sz="half" idx="10"/>
          </p:nvPr>
        </p:nvSpPr>
        <p:spPr/>
        <p:txBody>
          <a:bodyPr/>
          <a:lstStyle/>
          <a:p>
            <a:fld id="{66F16731-EA70-446B-8DB6-7BA0D9E17572}" type="datetimeFigureOut">
              <a:rPr lang="en-IN" smtClean="0"/>
              <a:t>09-11-2023</a:t>
            </a:fld>
            <a:endParaRPr lang="en-IN"/>
          </a:p>
        </p:txBody>
      </p:sp>
      <p:sp>
        <p:nvSpPr>
          <p:cNvPr id="8" name="Footer Placeholder 7">
            <a:extLst>
              <a:ext uri="{FF2B5EF4-FFF2-40B4-BE49-F238E27FC236}">
                <a16:creationId xmlns:a16="http://schemas.microsoft.com/office/drawing/2014/main" id="{E630AC6B-70E7-1CAE-8813-6B57BA054CCB}"/>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9589C79C-6E65-C938-6AAF-54A8E3E6CB84}"/>
              </a:ext>
            </a:extLst>
          </p:cNvPr>
          <p:cNvSpPr>
            <a:spLocks noGrp="1"/>
          </p:cNvSpPr>
          <p:nvPr>
            <p:ph type="sldNum" sz="quarter" idx="12"/>
          </p:nvPr>
        </p:nvSpPr>
        <p:spPr/>
        <p:txBody>
          <a:bodyPr/>
          <a:lstStyle/>
          <a:p>
            <a:fld id="{5230F253-4356-49BB-AF59-C3706A44575D}" type="slidenum">
              <a:rPr lang="en-IN" smtClean="0"/>
              <a:t>‹#›</a:t>
            </a:fld>
            <a:endParaRPr lang="en-IN"/>
          </a:p>
        </p:txBody>
      </p:sp>
    </p:spTree>
    <p:extLst>
      <p:ext uri="{BB962C8B-B14F-4D97-AF65-F5344CB8AC3E}">
        <p14:creationId xmlns:p14="http://schemas.microsoft.com/office/powerpoint/2010/main" val="145295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104872-02BB-3B7D-F7ED-4F4694D27373}"/>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CFB813EF-4D21-AB9E-E9AB-46B197D1475A}"/>
              </a:ext>
            </a:extLst>
          </p:cNvPr>
          <p:cNvSpPr>
            <a:spLocks noGrp="1"/>
          </p:cNvSpPr>
          <p:nvPr>
            <p:ph type="dt" sz="half" idx="10"/>
          </p:nvPr>
        </p:nvSpPr>
        <p:spPr/>
        <p:txBody>
          <a:bodyPr/>
          <a:lstStyle/>
          <a:p>
            <a:fld id="{66F16731-EA70-446B-8DB6-7BA0D9E17572}" type="datetimeFigureOut">
              <a:rPr lang="en-IN" smtClean="0"/>
              <a:t>09-11-2023</a:t>
            </a:fld>
            <a:endParaRPr lang="en-IN"/>
          </a:p>
        </p:txBody>
      </p:sp>
      <p:sp>
        <p:nvSpPr>
          <p:cNvPr id="4" name="Footer Placeholder 3">
            <a:extLst>
              <a:ext uri="{FF2B5EF4-FFF2-40B4-BE49-F238E27FC236}">
                <a16:creationId xmlns:a16="http://schemas.microsoft.com/office/drawing/2014/main" id="{58F26F5E-F9AC-84B2-FEDE-58131119DEA1}"/>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7FFF303D-A945-22FC-6B28-88AF75D99586}"/>
              </a:ext>
            </a:extLst>
          </p:cNvPr>
          <p:cNvSpPr>
            <a:spLocks noGrp="1"/>
          </p:cNvSpPr>
          <p:nvPr>
            <p:ph type="sldNum" sz="quarter" idx="12"/>
          </p:nvPr>
        </p:nvSpPr>
        <p:spPr/>
        <p:txBody>
          <a:bodyPr/>
          <a:lstStyle/>
          <a:p>
            <a:fld id="{5230F253-4356-49BB-AF59-C3706A44575D}" type="slidenum">
              <a:rPr lang="en-IN" smtClean="0"/>
              <a:t>‹#›</a:t>
            </a:fld>
            <a:endParaRPr lang="en-IN"/>
          </a:p>
        </p:txBody>
      </p:sp>
    </p:spTree>
    <p:extLst>
      <p:ext uri="{BB962C8B-B14F-4D97-AF65-F5344CB8AC3E}">
        <p14:creationId xmlns:p14="http://schemas.microsoft.com/office/powerpoint/2010/main" val="165757192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639D978-33F3-1FCD-73DE-D9116DCD65C1}"/>
              </a:ext>
            </a:extLst>
          </p:cNvPr>
          <p:cNvSpPr>
            <a:spLocks noGrp="1"/>
          </p:cNvSpPr>
          <p:nvPr>
            <p:ph type="dt" sz="half" idx="10"/>
          </p:nvPr>
        </p:nvSpPr>
        <p:spPr/>
        <p:txBody>
          <a:bodyPr/>
          <a:lstStyle/>
          <a:p>
            <a:fld id="{66F16731-EA70-446B-8DB6-7BA0D9E17572}" type="datetimeFigureOut">
              <a:rPr lang="en-IN" smtClean="0"/>
              <a:t>09-11-2023</a:t>
            </a:fld>
            <a:endParaRPr lang="en-IN"/>
          </a:p>
        </p:txBody>
      </p:sp>
      <p:sp>
        <p:nvSpPr>
          <p:cNvPr id="3" name="Footer Placeholder 2">
            <a:extLst>
              <a:ext uri="{FF2B5EF4-FFF2-40B4-BE49-F238E27FC236}">
                <a16:creationId xmlns:a16="http://schemas.microsoft.com/office/drawing/2014/main" id="{AF8AD0F8-C953-9EB7-21FA-828429C4F936}"/>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87BD7951-616B-4D04-1016-7568BAEB30F4}"/>
              </a:ext>
            </a:extLst>
          </p:cNvPr>
          <p:cNvSpPr>
            <a:spLocks noGrp="1"/>
          </p:cNvSpPr>
          <p:nvPr>
            <p:ph type="sldNum" sz="quarter" idx="12"/>
          </p:nvPr>
        </p:nvSpPr>
        <p:spPr/>
        <p:txBody>
          <a:bodyPr/>
          <a:lstStyle/>
          <a:p>
            <a:fld id="{5230F253-4356-49BB-AF59-C3706A44575D}" type="slidenum">
              <a:rPr lang="en-IN" smtClean="0"/>
              <a:t>‹#›</a:t>
            </a:fld>
            <a:endParaRPr lang="en-IN"/>
          </a:p>
        </p:txBody>
      </p:sp>
    </p:spTree>
    <p:extLst>
      <p:ext uri="{BB962C8B-B14F-4D97-AF65-F5344CB8AC3E}">
        <p14:creationId xmlns:p14="http://schemas.microsoft.com/office/powerpoint/2010/main" val="313263895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AD586B-847D-8D2D-EFC6-4F31FB20536B}"/>
              </a:ext>
            </a:extLst>
          </p:cNvPr>
          <p:cNvSpPr>
            <a:spLocks noGrp="1"/>
          </p:cNvSpPr>
          <p:nvPr>
            <p:ph type="title"/>
          </p:nvPr>
        </p:nvSpPr>
        <p:spPr>
          <a:xfrm>
            <a:off x="895774" y="650240"/>
            <a:ext cx="4194386" cy="2275840"/>
          </a:xfrm>
        </p:spPr>
        <p:txBody>
          <a:bodyPr anchor="b"/>
          <a:lstStyle>
            <a:lvl1pPr>
              <a:defRPr sz="3413"/>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2A7E565C-20A7-4C33-02CB-BD6EF8BD61B2}"/>
              </a:ext>
            </a:extLst>
          </p:cNvPr>
          <p:cNvSpPr>
            <a:spLocks noGrp="1"/>
          </p:cNvSpPr>
          <p:nvPr>
            <p:ph idx="1"/>
          </p:nvPr>
        </p:nvSpPr>
        <p:spPr>
          <a:xfrm>
            <a:off x="5528734" y="1404338"/>
            <a:ext cx="6583680" cy="6931378"/>
          </a:xfrm>
        </p:spPr>
        <p:txBody>
          <a:bodyPr/>
          <a:lstStyle>
            <a:lvl1pPr>
              <a:defRPr sz="3413"/>
            </a:lvl1pPr>
            <a:lvl2pPr>
              <a:defRPr sz="2987"/>
            </a:lvl2pPr>
            <a:lvl3pPr>
              <a:defRPr sz="2560"/>
            </a:lvl3pPr>
            <a:lvl4pPr>
              <a:defRPr sz="2133"/>
            </a:lvl4pPr>
            <a:lvl5pPr>
              <a:defRPr sz="2133"/>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07A46F76-F5A5-9F67-DA77-3BBB877E4AE6}"/>
              </a:ext>
            </a:extLst>
          </p:cNvPr>
          <p:cNvSpPr>
            <a:spLocks noGrp="1"/>
          </p:cNvSpPr>
          <p:nvPr>
            <p:ph type="body" sz="half" idx="2"/>
          </p:nvPr>
        </p:nvSpPr>
        <p:spPr>
          <a:xfrm>
            <a:off x="895774" y="2926080"/>
            <a:ext cx="4194386" cy="5420925"/>
          </a:xfrm>
        </p:spPr>
        <p:txBody>
          <a:bodyPr/>
          <a:lstStyle>
            <a:lvl1pPr marL="0" indent="0">
              <a:buNone/>
              <a:defRPr sz="1707"/>
            </a:lvl1pPr>
            <a:lvl2pPr marL="487695" indent="0">
              <a:buNone/>
              <a:defRPr sz="1493"/>
            </a:lvl2pPr>
            <a:lvl3pPr marL="975390" indent="0">
              <a:buNone/>
              <a:defRPr sz="1280"/>
            </a:lvl3pPr>
            <a:lvl4pPr marL="1463086" indent="0">
              <a:buNone/>
              <a:defRPr sz="1067"/>
            </a:lvl4pPr>
            <a:lvl5pPr marL="1950781" indent="0">
              <a:buNone/>
              <a:defRPr sz="1067"/>
            </a:lvl5pPr>
            <a:lvl6pPr marL="2438476" indent="0">
              <a:buNone/>
              <a:defRPr sz="1067"/>
            </a:lvl6pPr>
            <a:lvl7pPr marL="2926171" indent="0">
              <a:buNone/>
              <a:defRPr sz="1067"/>
            </a:lvl7pPr>
            <a:lvl8pPr marL="3413867" indent="0">
              <a:buNone/>
              <a:defRPr sz="1067"/>
            </a:lvl8pPr>
            <a:lvl9pPr marL="3901562" indent="0">
              <a:buNone/>
              <a:defRPr sz="1067"/>
            </a:lvl9pPr>
          </a:lstStyle>
          <a:p>
            <a:pPr lvl="0"/>
            <a:r>
              <a:rPr lang="en-US"/>
              <a:t>Click to edit Master text styles</a:t>
            </a:r>
          </a:p>
        </p:txBody>
      </p:sp>
      <p:sp>
        <p:nvSpPr>
          <p:cNvPr id="5" name="Date Placeholder 4">
            <a:extLst>
              <a:ext uri="{FF2B5EF4-FFF2-40B4-BE49-F238E27FC236}">
                <a16:creationId xmlns:a16="http://schemas.microsoft.com/office/drawing/2014/main" id="{709AC3CF-2487-F113-313C-93BE3B483496}"/>
              </a:ext>
            </a:extLst>
          </p:cNvPr>
          <p:cNvSpPr>
            <a:spLocks noGrp="1"/>
          </p:cNvSpPr>
          <p:nvPr>
            <p:ph type="dt" sz="half" idx="10"/>
          </p:nvPr>
        </p:nvSpPr>
        <p:spPr/>
        <p:txBody>
          <a:bodyPr/>
          <a:lstStyle/>
          <a:p>
            <a:fld id="{66F16731-EA70-446B-8DB6-7BA0D9E17572}" type="datetimeFigureOut">
              <a:rPr lang="en-IN" smtClean="0"/>
              <a:t>09-11-2023</a:t>
            </a:fld>
            <a:endParaRPr lang="en-IN"/>
          </a:p>
        </p:txBody>
      </p:sp>
      <p:sp>
        <p:nvSpPr>
          <p:cNvPr id="6" name="Footer Placeholder 5">
            <a:extLst>
              <a:ext uri="{FF2B5EF4-FFF2-40B4-BE49-F238E27FC236}">
                <a16:creationId xmlns:a16="http://schemas.microsoft.com/office/drawing/2014/main" id="{DB7260EE-879E-8078-09A2-CFFEEFADC99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58E5C73-61C0-1F88-2792-9079D8AB7718}"/>
              </a:ext>
            </a:extLst>
          </p:cNvPr>
          <p:cNvSpPr>
            <a:spLocks noGrp="1"/>
          </p:cNvSpPr>
          <p:nvPr>
            <p:ph type="sldNum" sz="quarter" idx="12"/>
          </p:nvPr>
        </p:nvSpPr>
        <p:spPr/>
        <p:txBody>
          <a:bodyPr/>
          <a:lstStyle/>
          <a:p>
            <a:fld id="{5230F253-4356-49BB-AF59-C3706A44575D}" type="slidenum">
              <a:rPr lang="en-IN" smtClean="0"/>
              <a:t>‹#›</a:t>
            </a:fld>
            <a:endParaRPr lang="en-IN"/>
          </a:p>
        </p:txBody>
      </p:sp>
    </p:spTree>
    <p:extLst>
      <p:ext uri="{BB962C8B-B14F-4D97-AF65-F5344CB8AC3E}">
        <p14:creationId xmlns:p14="http://schemas.microsoft.com/office/powerpoint/2010/main" val="17886349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F860C2-717C-4E40-6E6B-2DD40E1B3250}"/>
              </a:ext>
            </a:extLst>
          </p:cNvPr>
          <p:cNvSpPr>
            <a:spLocks noGrp="1"/>
          </p:cNvSpPr>
          <p:nvPr>
            <p:ph type="title"/>
          </p:nvPr>
        </p:nvSpPr>
        <p:spPr>
          <a:xfrm>
            <a:off x="895774" y="650240"/>
            <a:ext cx="4194386" cy="2275840"/>
          </a:xfrm>
        </p:spPr>
        <p:txBody>
          <a:bodyPr anchor="b"/>
          <a:lstStyle>
            <a:lvl1pPr>
              <a:defRPr sz="3413"/>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E2C5A9E4-D3EE-6E56-C527-2A21252EF82A}"/>
              </a:ext>
            </a:extLst>
          </p:cNvPr>
          <p:cNvSpPr>
            <a:spLocks noGrp="1"/>
          </p:cNvSpPr>
          <p:nvPr>
            <p:ph type="pic" idx="1"/>
          </p:nvPr>
        </p:nvSpPr>
        <p:spPr>
          <a:xfrm>
            <a:off x="5528734" y="1404338"/>
            <a:ext cx="6583680" cy="6931378"/>
          </a:xfrm>
        </p:spPr>
        <p:txBody>
          <a:bodyPr/>
          <a:lstStyle>
            <a:lvl1pPr marL="0" indent="0">
              <a:buNone/>
              <a:defRPr sz="3413"/>
            </a:lvl1pPr>
            <a:lvl2pPr marL="487695" indent="0">
              <a:buNone/>
              <a:defRPr sz="2987"/>
            </a:lvl2pPr>
            <a:lvl3pPr marL="975390" indent="0">
              <a:buNone/>
              <a:defRPr sz="2560"/>
            </a:lvl3pPr>
            <a:lvl4pPr marL="1463086" indent="0">
              <a:buNone/>
              <a:defRPr sz="2133"/>
            </a:lvl4pPr>
            <a:lvl5pPr marL="1950781" indent="0">
              <a:buNone/>
              <a:defRPr sz="2133"/>
            </a:lvl5pPr>
            <a:lvl6pPr marL="2438476" indent="0">
              <a:buNone/>
              <a:defRPr sz="2133"/>
            </a:lvl6pPr>
            <a:lvl7pPr marL="2926171" indent="0">
              <a:buNone/>
              <a:defRPr sz="2133"/>
            </a:lvl7pPr>
            <a:lvl8pPr marL="3413867" indent="0">
              <a:buNone/>
              <a:defRPr sz="2133"/>
            </a:lvl8pPr>
            <a:lvl9pPr marL="3901562" indent="0">
              <a:buNone/>
              <a:defRPr sz="2133"/>
            </a:lvl9pPr>
          </a:lstStyle>
          <a:p>
            <a:endParaRPr lang="en-IN"/>
          </a:p>
        </p:txBody>
      </p:sp>
      <p:sp>
        <p:nvSpPr>
          <p:cNvPr id="4" name="Text Placeholder 3">
            <a:extLst>
              <a:ext uri="{FF2B5EF4-FFF2-40B4-BE49-F238E27FC236}">
                <a16:creationId xmlns:a16="http://schemas.microsoft.com/office/drawing/2014/main" id="{9057F2FD-181A-3102-6C29-4C0FABFF84AB}"/>
              </a:ext>
            </a:extLst>
          </p:cNvPr>
          <p:cNvSpPr>
            <a:spLocks noGrp="1"/>
          </p:cNvSpPr>
          <p:nvPr>
            <p:ph type="body" sz="half" idx="2"/>
          </p:nvPr>
        </p:nvSpPr>
        <p:spPr>
          <a:xfrm>
            <a:off x="895774" y="2926080"/>
            <a:ext cx="4194386" cy="5420925"/>
          </a:xfrm>
        </p:spPr>
        <p:txBody>
          <a:bodyPr/>
          <a:lstStyle>
            <a:lvl1pPr marL="0" indent="0">
              <a:buNone/>
              <a:defRPr sz="1707"/>
            </a:lvl1pPr>
            <a:lvl2pPr marL="487695" indent="0">
              <a:buNone/>
              <a:defRPr sz="1493"/>
            </a:lvl2pPr>
            <a:lvl3pPr marL="975390" indent="0">
              <a:buNone/>
              <a:defRPr sz="1280"/>
            </a:lvl3pPr>
            <a:lvl4pPr marL="1463086" indent="0">
              <a:buNone/>
              <a:defRPr sz="1067"/>
            </a:lvl4pPr>
            <a:lvl5pPr marL="1950781" indent="0">
              <a:buNone/>
              <a:defRPr sz="1067"/>
            </a:lvl5pPr>
            <a:lvl6pPr marL="2438476" indent="0">
              <a:buNone/>
              <a:defRPr sz="1067"/>
            </a:lvl6pPr>
            <a:lvl7pPr marL="2926171" indent="0">
              <a:buNone/>
              <a:defRPr sz="1067"/>
            </a:lvl7pPr>
            <a:lvl8pPr marL="3413867" indent="0">
              <a:buNone/>
              <a:defRPr sz="1067"/>
            </a:lvl8pPr>
            <a:lvl9pPr marL="3901562" indent="0">
              <a:buNone/>
              <a:defRPr sz="1067"/>
            </a:lvl9pPr>
          </a:lstStyle>
          <a:p>
            <a:pPr lvl="0"/>
            <a:r>
              <a:rPr lang="en-US"/>
              <a:t>Click to edit Master text styles</a:t>
            </a:r>
          </a:p>
        </p:txBody>
      </p:sp>
      <p:sp>
        <p:nvSpPr>
          <p:cNvPr id="5" name="Date Placeholder 4">
            <a:extLst>
              <a:ext uri="{FF2B5EF4-FFF2-40B4-BE49-F238E27FC236}">
                <a16:creationId xmlns:a16="http://schemas.microsoft.com/office/drawing/2014/main" id="{6C5BDD1E-C9A8-8760-6FF4-97A7ADFB7609}"/>
              </a:ext>
            </a:extLst>
          </p:cNvPr>
          <p:cNvSpPr>
            <a:spLocks noGrp="1"/>
          </p:cNvSpPr>
          <p:nvPr>
            <p:ph type="dt" sz="half" idx="10"/>
          </p:nvPr>
        </p:nvSpPr>
        <p:spPr/>
        <p:txBody>
          <a:bodyPr/>
          <a:lstStyle/>
          <a:p>
            <a:fld id="{66F16731-EA70-446B-8DB6-7BA0D9E17572}" type="datetimeFigureOut">
              <a:rPr lang="en-IN" smtClean="0"/>
              <a:t>09-11-2023</a:t>
            </a:fld>
            <a:endParaRPr lang="en-IN"/>
          </a:p>
        </p:txBody>
      </p:sp>
      <p:sp>
        <p:nvSpPr>
          <p:cNvPr id="6" name="Footer Placeholder 5">
            <a:extLst>
              <a:ext uri="{FF2B5EF4-FFF2-40B4-BE49-F238E27FC236}">
                <a16:creationId xmlns:a16="http://schemas.microsoft.com/office/drawing/2014/main" id="{C34D3830-1794-268F-3AD2-BE2BD9D72867}"/>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C6E5629-0974-4ECA-5D0A-BDDC5C4396CC}"/>
              </a:ext>
            </a:extLst>
          </p:cNvPr>
          <p:cNvSpPr>
            <a:spLocks noGrp="1"/>
          </p:cNvSpPr>
          <p:nvPr>
            <p:ph type="sldNum" sz="quarter" idx="12"/>
          </p:nvPr>
        </p:nvSpPr>
        <p:spPr/>
        <p:txBody>
          <a:bodyPr/>
          <a:lstStyle/>
          <a:p>
            <a:fld id="{5230F253-4356-49BB-AF59-C3706A44575D}" type="slidenum">
              <a:rPr lang="en-IN" smtClean="0"/>
              <a:t>‹#›</a:t>
            </a:fld>
            <a:endParaRPr lang="en-IN"/>
          </a:p>
        </p:txBody>
      </p:sp>
    </p:spTree>
    <p:extLst>
      <p:ext uri="{BB962C8B-B14F-4D97-AF65-F5344CB8AC3E}">
        <p14:creationId xmlns:p14="http://schemas.microsoft.com/office/powerpoint/2010/main" val="397884304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CA0233-B741-DDCE-2E47-41291ED913F2}"/>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4CCAA5D7-4748-6C74-76E9-E4070D0EA4F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EFB4E42-F7C4-E3FD-2F91-2AF170CAF2CF}"/>
              </a:ext>
            </a:extLst>
          </p:cNvPr>
          <p:cNvSpPr>
            <a:spLocks noGrp="1"/>
          </p:cNvSpPr>
          <p:nvPr>
            <p:ph type="dt" sz="half" idx="10"/>
          </p:nvPr>
        </p:nvSpPr>
        <p:spPr/>
        <p:txBody>
          <a:bodyPr/>
          <a:lstStyle/>
          <a:p>
            <a:fld id="{66F16731-EA70-446B-8DB6-7BA0D9E17572}" type="datetimeFigureOut">
              <a:rPr lang="en-IN" smtClean="0"/>
              <a:t>09-11-2023</a:t>
            </a:fld>
            <a:endParaRPr lang="en-IN"/>
          </a:p>
        </p:txBody>
      </p:sp>
      <p:sp>
        <p:nvSpPr>
          <p:cNvPr id="5" name="Footer Placeholder 4">
            <a:extLst>
              <a:ext uri="{FF2B5EF4-FFF2-40B4-BE49-F238E27FC236}">
                <a16:creationId xmlns:a16="http://schemas.microsoft.com/office/drawing/2014/main" id="{4CBD2BFF-EA0E-3883-807A-73C109AA61F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11A8B46-7974-9212-70F5-D387FB9FAF53}"/>
              </a:ext>
            </a:extLst>
          </p:cNvPr>
          <p:cNvSpPr>
            <a:spLocks noGrp="1"/>
          </p:cNvSpPr>
          <p:nvPr>
            <p:ph type="sldNum" sz="quarter" idx="12"/>
          </p:nvPr>
        </p:nvSpPr>
        <p:spPr/>
        <p:txBody>
          <a:bodyPr/>
          <a:lstStyle/>
          <a:p>
            <a:fld id="{5230F253-4356-49BB-AF59-C3706A44575D}" type="slidenum">
              <a:rPr lang="en-IN" smtClean="0"/>
              <a:t>‹#›</a:t>
            </a:fld>
            <a:endParaRPr lang="en-IN"/>
          </a:p>
        </p:txBody>
      </p:sp>
    </p:spTree>
    <p:extLst>
      <p:ext uri="{BB962C8B-B14F-4D97-AF65-F5344CB8AC3E}">
        <p14:creationId xmlns:p14="http://schemas.microsoft.com/office/powerpoint/2010/main" val="41122004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2117B79-0B0A-1C71-5910-B03A04C58904}"/>
              </a:ext>
            </a:extLst>
          </p:cNvPr>
          <p:cNvSpPr>
            <a:spLocks noGrp="1"/>
          </p:cNvSpPr>
          <p:nvPr>
            <p:ph type="title" orient="vert"/>
          </p:nvPr>
        </p:nvSpPr>
        <p:spPr>
          <a:xfrm>
            <a:off x="9306560" y="519289"/>
            <a:ext cx="2804160" cy="8265725"/>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578FA32D-885A-23D3-8F6F-18ECA07FB436}"/>
              </a:ext>
            </a:extLst>
          </p:cNvPr>
          <p:cNvSpPr>
            <a:spLocks noGrp="1"/>
          </p:cNvSpPr>
          <p:nvPr>
            <p:ph type="body" orient="vert" idx="1"/>
          </p:nvPr>
        </p:nvSpPr>
        <p:spPr>
          <a:xfrm>
            <a:off x="894080" y="519289"/>
            <a:ext cx="8249920" cy="82657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92A8F23-784C-4337-11C7-856474A33D8C}"/>
              </a:ext>
            </a:extLst>
          </p:cNvPr>
          <p:cNvSpPr>
            <a:spLocks noGrp="1"/>
          </p:cNvSpPr>
          <p:nvPr>
            <p:ph type="dt" sz="half" idx="10"/>
          </p:nvPr>
        </p:nvSpPr>
        <p:spPr/>
        <p:txBody>
          <a:bodyPr/>
          <a:lstStyle/>
          <a:p>
            <a:fld id="{66F16731-EA70-446B-8DB6-7BA0D9E17572}" type="datetimeFigureOut">
              <a:rPr lang="en-IN" smtClean="0"/>
              <a:t>09-11-2023</a:t>
            </a:fld>
            <a:endParaRPr lang="en-IN"/>
          </a:p>
        </p:txBody>
      </p:sp>
      <p:sp>
        <p:nvSpPr>
          <p:cNvPr id="5" name="Footer Placeholder 4">
            <a:extLst>
              <a:ext uri="{FF2B5EF4-FFF2-40B4-BE49-F238E27FC236}">
                <a16:creationId xmlns:a16="http://schemas.microsoft.com/office/drawing/2014/main" id="{BE247B2B-0D65-1307-E6AD-E215B9884D3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D5B044B-97C5-08FA-0889-CE4EED1D80C7}"/>
              </a:ext>
            </a:extLst>
          </p:cNvPr>
          <p:cNvSpPr>
            <a:spLocks noGrp="1"/>
          </p:cNvSpPr>
          <p:nvPr>
            <p:ph type="sldNum" sz="quarter" idx="12"/>
          </p:nvPr>
        </p:nvSpPr>
        <p:spPr/>
        <p:txBody>
          <a:bodyPr/>
          <a:lstStyle/>
          <a:p>
            <a:fld id="{5230F253-4356-49BB-AF59-C3706A44575D}" type="slidenum">
              <a:rPr lang="en-IN" smtClean="0"/>
              <a:t>‹#›</a:t>
            </a:fld>
            <a:endParaRPr lang="en-IN"/>
          </a:p>
        </p:txBody>
      </p:sp>
    </p:spTree>
    <p:extLst>
      <p:ext uri="{BB962C8B-B14F-4D97-AF65-F5344CB8AC3E}">
        <p14:creationId xmlns:p14="http://schemas.microsoft.com/office/powerpoint/2010/main" val="10537710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22"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3" name="Title Text"/>
          <p:cNvSpPr txBox="1">
            <a:spLocks noGrp="1"/>
          </p:cNvSpPr>
          <p:nvPr>
            <p:ph type="title"/>
          </p:nvPr>
        </p:nvSpPr>
        <p:spPr>
          <a:prstGeom prst="rect">
            <a:avLst/>
          </a:prstGeom>
        </p:spPr>
        <p:txBody>
          <a:bodyPr/>
          <a:lstStyle/>
          <a:p>
            <a:r>
              <a:t>Title Text</a:t>
            </a:r>
          </a:p>
        </p:txBody>
      </p:sp>
      <p:sp>
        <p:nvSpPr>
          <p:cNvPr id="2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Table master">
    <p:spTree>
      <p:nvGrpSpPr>
        <p:cNvPr id="1" name=""/>
        <p:cNvGrpSpPr/>
        <p:nvPr/>
      </p:nvGrpSpPr>
      <p:grpSpPr>
        <a:xfrm>
          <a:off x="0" y="0"/>
          <a:ext cx="0" cy="0"/>
          <a:chOff x="0" y="0"/>
          <a:chExt cx="0" cy="0"/>
        </a:xfrm>
      </p:grpSpPr>
      <p:sp>
        <p:nvSpPr>
          <p:cNvPr id="31" name="Body Level One…"/>
          <p:cNvSpPr txBox="1">
            <a:spLocks noGrp="1"/>
          </p:cNvSpPr>
          <p:nvPr>
            <p:ph type="body" idx="1"/>
          </p:nvPr>
        </p:nvSpPr>
        <p:spPr>
          <a:xfrm>
            <a:off x="952500" y="1270000"/>
            <a:ext cx="11099800" cy="7213600"/>
          </a:xfrm>
          <a:prstGeom prst="rect">
            <a:avLst/>
          </a:prstGeom>
        </p:spPr>
        <p:txBody>
          <a:bodyPr/>
          <a:lstStyle>
            <a:lvl1pPr marL="0" indent="0">
              <a:buSzTx/>
              <a:buNone/>
              <a:defRPr sz="2400"/>
            </a:lvl1pPr>
            <a:lvl2pPr marL="721894" indent="-264694">
              <a:defRPr sz="2200"/>
            </a:lvl2pPr>
          </a:lstStyle>
          <a:p>
            <a:r>
              <a:t>Body Level One</a:t>
            </a:r>
          </a:p>
          <a:p>
            <a:pPr lvl="1"/>
            <a:r>
              <a:t>Body Level Two</a:t>
            </a:r>
          </a:p>
          <a:p>
            <a:pPr lvl="2"/>
            <a:r>
              <a:t>Body Level Three</a:t>
            </a:r>
          </a:p>
          <a:p>
            <a:pPr lvl="3"/>
            <a:r>
              <a:t>Body Level Four</a:t>
            </a:r>
          </a:p>
          <a:p>
            <a:pPr lvl="4"/>
            <a:r>
              <a:t>Body Level Five</a:t>
            </a:r>
          </a:p>
        </p:txBody>
      </p:sp>
      <p:sp>
        <p:nvSpPr>
          <p:cNvPr id="32" name="Title Text"/>
          <p:cNvSpPr txBox="1">
            <a:spLocks noGrp="1"/>
          </p:cNvSpPr>
          <p:nvPr>
            <p:ph type="title"/>
          </p:nvPr>
        </p:nvSpPr>
        <p:spPr>
          <a:xfrm>
            <a:off x="952500" y="342900"/>
            <a:ext cx="11099800" cy="678558"/>
          </a:xfrm>
          <a:prstGeom prst="rect">
            <a:avLst/>
          </a:prstGeom>
        </p:spPr>
        <p:txBody>
          <a:bodyPr anchor="ctr"/>
          <a:lstStyle>
            <a:lvl1pPr algn="l">
              <a:defRPr sz="2000">
                <a:solidFill>
                  <a:srgbClr val="000000"/>
                </a:solidFill>
              </a:defRPr>
            </a:lvl1pPr>
          </a:lstStyle>
          <a:p>
            <a:r>
              <a:t>Title Text</a:t>
            </a:r>
          </a:p>
        </p:txBody>
      </p:sp>
      <p:sp>
        <p:nvSpPr>
          <p:cNvPr id="33" name="© Ian Sommerville 2018:"/>
          <p:cNvSpPr txBox="1"/>
          <p:nvPr/>
        </p:nvSpPr>
        <p:spPr>
          <a:xfrm>
            <a:off x="5588632" y="9245600"/>
            <a:ext cx="1827536" cy="279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 © Ian Sommerville 2018:</a:t>
            </a:r>
          </a:p>
        </p:txBody>
      </p:sp>
      <p:sp>
        <p:nvSpPr>
          <p:cNvPr id="34" name="Software Architecture"/>
          <p:cNvSpPr txBox="1"/>
          <p:nvPr/>
        </p:nvSpPr>
        <p:spPr>
          <a:xfrm>
            <a:off x="370110" y="9245600"/>
            <a:ext cx="1562845" cy="279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lstStyle>
          <a:p>
            <a:r>
              <a:t>Software Architecture</a:t>
            </a:r>
          </a:p>
        </p:txBody>
      </p:sp>
      <p:sp>
        <p:nvSpPr>
          <p:cNvPr id="35" name="Slide Number"/>
          <p:cNvSpPr txBox="1">
            <a:spLocks noGrp="1"/>
          </p:cNvSpPr>
          <p:nvPr>
            <p:ph type="sldNum" sz="quarter" idx="2"/>
          </p:nvPr>
        </p:nvSpPr>
        <p:spPr>
          <a:xfrm>
            <a:off x="12308234" y="9245600"/>
            <a:ext cx="283817" cy="2794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Figure master ">
    <p:spTree>
      <p:nvGrpSpPr>
        <p:cNvPr id="1" name=""/>
        <p:cNvGrpSpPr/>
        <p:nvPr/>
      </p:nvGrpSpPr>
      <p:grpSpPr>
        <a:xfrm>
          <a:off x="0" y="0"/>
          <a:ext cx="0" cy="0"/>
          <a:chOff x="0" y="0"/>
          <a:chExt cx="0" cy="0"/>
        </a:xfrm>
      </p:grpSpPr>
      <p:sp>
        <p:nvSpPr>
          <p:cNvPr id="42" name="Body Level One…"/>
          <p:cNvSpPr txBox="1">
            <a:spLocks noGrp="1"/>
          </p:cNvSpPr>
          <p:nvPr>
            <p:ph type="body" idx="1"/>
          </p:nvPr>
        </p:nvSpPr>
        <p:spPr>
          <a:xfrm>
            <a:off x="952500" y="1270000"/>
            <a:ext cx="11099800" cy="7213600"/>
          </a:xfrm>
          <a:prstGeom prst="rect">
            <a:avLst/>
          </a:prstGeom>
        </p:spPr>
        <p:txBody>
          <a:bodyPr/>
          <a:lstStyle>
            <a:lvl1pPr marL="0" indent="0">
              <a:buSzTx/>
              <a:buNone/>
              <a:defRPr sz="2200"/>
            </a:lvl1pPr>
            <a:lvl2pPr marL="816428" indent="-359228">
              <a:defRPr sz="2200"/>
            </a:lvl2pPr>
          </a:lstStyle>
          <a:p>
            <a:r>
              <a:t>Body Level One</a:t>
            </a:r>
          </a:p>
          <a:p>
            <a:pPr lvl="1"/>
            <a:r>
              <a:t>Body Level Two</a:t>
            </a:r>
          </a:p>
          <a:p>
            <a:pPr lvl="2"/>
            <a:r>
              <a:t>Body Level Three</a:t>
            </a:r>
          </a:p>
          <a:p>
            <a:pPr lvl="3"/>
            <a:r>
              <a:t>Body Level Four</a:t>
            </a:r>
          </a:p>
          <a:p>
            <a:pPr lvl="4"/>
            <a:r>
              <a:t>Body Level Five</a:t>
            </a:r>
          </a:p>
        </p:txBody>
      </p:sp>
      <p:sp>
        <p:nvSpPr>
          <p:cNvPr id="43" name="Title Text"/>
          <p:cNvSpPr txBox="1">
            <a:spLocks noGrp="1"/>
          </p:cNvSpPr>
          <p:nvPr>
            <p:ph type="title"/>
          </p:nvPr>
        </p:nvSpPr>
        <p:spPr>
          <a:xfrm>
            <a:off x="952500" y="342900"/>
            <a:ext cx="11099800" cy="678558"/>
          </a:xfrm>
          <a:prstGeom prst="rect">
            <a:avLst/>
          </a:prstGeom>
        </p:spPr>
        <p:txBody>
          <a:bodyPr anchor="ctr"/>
          <a:lstStyle>
            <a:lvl1pPr algn="l">
              <a:defRPr sz="2000">
                <a:solidFill>
                  <a:srgbClr val="000000"/>
                </a:solidFill>
              </a:defRPr>
            </a:lvl1pPr>
          </a:lstStyle>
          <a:p>
            <a:r>
              <a:t>Title Text</a:t>
            </a:r>
          </a:p>
        </p:txBody>
      </p:sp>
      <p:sp>
        <p:nvSpPr>
          <p:cNvPr id="44" name="© Ian Sommerville 2018:"/>
          <p:cNvSpPr txBox="1"/>
          <p:nvPr/>
        </p:nvSpPr>
        <p:spPr>
          <a:xfrm>
            <a:off x="5588632" y="9245600"/>
            <a:ext cx="1827536" cy="279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 © Ian Sommerville 2018</a:t>
            </a:r>
            <a:r>
              <a:rPr>
                <a:solidFill>
                  <a:srgbClr val="0096FF"/>
                </a:solidFill>
              </a:rPr>
              <a:t>:</a:t>
            </a:r>
          </a:p>
        </p:txBody>
      </p:sp>
      <p:sp>
        <p:nvSpPr>
          <p:cNvPr id="45" name="Software Architecture"/>
          <p:cNvSpPr txBox="1"/>
          <p:nvPr/>
        </p:nvSpPr>
        <p:spPr>
          <a:xfrm>
            <a:off x="370110" y="9245600"/>
            <a:ext cx="1562845" cy="279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lstStyle>
          <a:p>
            <a:r>
              <a:t>Software Architecture</a:t>
            </a:r>
          </a:p>
        </p:txBody>
      </p:sp>
      <p:sp>
        <p:nvSpPr>
          <p:cNvPr id="46" name="Slide Number"/>
          <p:cNvSpPr txBox="1">
            <a:spLocks noGrp="1"/>
          </p:cNvSpPr>
          <p:nvPr>
            <p:ph type="sldNum" sz="quarter" idx="2"/>
          </p:nvPr>
        </p:nvSpPr>
        <p:spPr>
          <a:xfrm>
            <a:off x="12308234" y="9245600"/>
            <a:ext cx="283817" cy="2794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Blank">
    <p:spTree>
      <p:nvGrpSpPr>
        <p:cNvPr id="1" name=""/>
        <p:cNvGrpSpPr/>
        <p:nvPr/>
      </p:nvGrpSpPr>
      <p:grpSpPr>
        <a:xfrm>
          <a:off x="0" y="0"/>
          <a:ext cx="0" cy="0"/>
          <a:chOff x="0" y="0"/>
          <a:chExt cx="0" cy="0"/>
        </a:xfrm>
      </p:grpSpPr>
      <p:sp>
        <p:nvSpPr>
          <p:cNvPr id="53" name="Slide Number"/>
          <p:cNvSpPr txBox="1">
            <a:spLocks noGrp="1"/>
          </p:cNvSpPr>
          <p:nvPr>
            <p:ph type="sldNum" sz="quarter" idx="2"/>
          </p:nvPr>
        </p:nvSpPr>
        <p:spPr>
          <a:xfrm>
            <a:off x="11963794" y="9245600"/>
            <a:ext cx="365180" cy="279400"/>
          </a:xfrm>
          <a:prstGeom prst="rect">
            <a:avLst/>
          </a:prstGeom>
        </p:spPr>
        <p:txBody>
          <a:bodyPr wrap="square"/>
          <a:lstStyle/>
          <a:p>
            <a:fld id="{86CB4B4D-7CA3-9044-876B-883B54F8677D}" type="slidenum">
              <a:t>‹#›</a:t>
            </a:fld>
            <a:endParaRPr/>
          </a:p>
        </p:txBody>
      </p:sp>
      <p:sp>
        <p:nvSpPr>
          <p:cNvPr id="54" name="© Ian Sommerville 2018:"/>
          <p:cNvSpPr txBox="1"/>
          <p:nvPr/>
        </p:nvSpPr>
        <p:spPr>
          <a:xfrm>
            <a:off x="5588632" y="9245600"/>
            <a:ext cx="1827536" cy="279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 </a:t>
            </a:r>
            <a:r>
              <a:rPr>
                <a:solidFill>
                  <a:srgbClr val="0096FF"/>
                </a:solidFill>
              </a:rPr>
              <a:t>© Ian Sommerville 2018:</a:t>
            </a:r>
          </a:p>
        </p:txBody>
      </p:sp>
      <p:sp>
        <p:nvSpPr>
          <p:cNvPr id="55" name="Software products"/>
          <p:cNvSpPr txBox="1"/>
          <p:nvPr/>
        </p:nvSpPr>
        <p:spPr>
          <a:xfrm>
            <a:off x="179610" y="9245600"/>
            <a:ext cx="1342580" cy="279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a:solidFill>
                  <a:srgbClr val="0096FF"/>
                </a:solidFill>
              </a:defRPr>
            </a:lvl1pPr>
          </a:lstStyle>
          <a:p>
            <a:r>
              <a:t>Software products</a:t>
            </a: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FF80E7-244C-B9F9-E90C-F9F72F3CDFDF}"/>
              </a:ext>
            </a:extLst>
          </p:cNvPr>
          <p:cNvSpPr>
            <a:spLocks noGrp="1"/>
          </p:cNvSpPr>
          <p:nvPr>
            <p:ph type="ctrTitle"/>
          </p:nvPr>
        </p:nvSpPr>
        <p:spPr>
          <a:xfrm>
            <a:off x="1625600" y="1596249"/>
            <a:ext cx="9753600" cy="3395698"/>
          </a:xfrm>
        </p:spPr>
        <p:txBody>
          <a:bodyPr anchor="b"/>
          <a:lstStyle>
            <a:lvl1pPr algn="ctr">
              <a:defRPr sz="6400"/>
            </a:lvl1pPr>
          </a:lstStyle>
          <a:p>
            <a:r>
              <a:rPr lang="en-US"/>
              <a:t>Click to edit Master title style</a:t>
            </a:r>
            <a:endParaRPr lang="en-IN"/>
          </a:p>
        </p:txBody>
      </p:sp>
      <p:sp>
        <p:nvSpPr>
          <p:cNvPr id="3" name="Subtitle 2">
            <a:extLst>
              <a:ext uri="{FF2B5EF4-FFF2-40B4-BE49-F238E27FC236}">
                <a16:creationId xmlns:a16="http://schemas.microsoft.com/office/drawing/2014/main" id="{F31CFCC5-CB30-9A1B-1F42-484799959878}"/>
              </a:ext>
            </a:extLst>
          </p:cNvPr>
          <p:cNvSpPr>
            <a:spLocks noGrp="1"/>
          </p:cNvSpPr>
          <p:nvPr>
            <p:ph type="subTitle" idx="1"/>
          </p:nvPr>
        </p:nvSpPr>
        <p:spPr>
          <a:xfrm>
            <a:off x="1625600" y="5122898"/>
            <a:ext cx="9753600" cy="2354862"/>
          </a:xfrm>
        </p:spPr>
        <p:txBody>
          <a:bodyPr/>
          <a:lstStyle>
            <a:lvl1pPr marL="0" indent="0" algn="ctr">
              <a:buNone/>
              <a:defRPr sz="2560"/>
            </a:lvl1pPr>
            <a:lvl2pPr marL="487695" indent="0" algn="ctr">
              <a:buNone/>
              <a:defRPr sz="2133"/>
            </a:lvl2pPr>
            <a:lvl3pPr marL="975390" indent="0" algn="ctr">
              <a:buNone/>
              <a:defRPr sz="1920"/>
            </a:lvl3pPr>
            <a:lvl4pPr marL="1463086" indent="0" algn="ctr">
              <a:buNone/>
              <a:defRPr sz="1707"/>
            </a:lvl4pPr>
            <a:lvl5pPr marL="1950781" indent="0" algn="ctr">
              <a:buNone/>
              <a:defRPr sz="1707"/>
            </a:lvl5pPr>
            <a:lvl6pPr marL="2438476" indent="0" algn="ctr">
              <a:buNone/>
              <a:defRPr sz="1707"/>
            </a:lvl6pPr>
            <a:lvl7pPr marL="2926171" indent="0" algn="ctr">
              <a:buNone/>
              <a:defRPr sz="1707"/>
            </a:lvl7pPr>
            <a:lvl8pPr marL="3413867" indent="0" algn="ctr">
              <a:buNone/>
              <a:defRPr sz="1707"/>
            </a:lvl8pPr>
            <a:lvl9pPr marL="3901562" indent="0" algn="ctr">
              <a:buNone/>
              <a:defRPr sz="1707"/>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768079AC-7AFC-F64D-25EF-4C6941BEF49B}"/>
              </a:ext>
            </a:extLst>
          </p:cNvPr>
          <p:cNvSpPr>
            <a:spLocks noGrp="1"/>
          </p:cNvSpPr>
          <p:nvPr>
            <p:ph type="dt" sz="half" idx="10"/>
          </p:nvPr>
        </p:nvSpPr>
        <p:spPr/>
        <p:txBody>
          <a:bodyPr/>
          <a:lstStyle/>
          <a:p>
            <a:fld id="{66F16731-EA70-446B-8DB6-7BA0D9E17572}" type="datetimeFigureOut">
              <a:rPr lang="en-IN" smtClean="0"/>
              <a:t>09-11-2023</a:t>
            </a:fld>
            <a:endParaRPr lang="en-IN"/>
          </a:p>
        </p:txBody>
      </p:sp>
      <p:sp>
        <p:nvSpPr>
          <p:cNvPr id="5" name="Footer Placeholder 4">
            <a:extLst>
              <a:ext uri="{FF2B5EF4-FFF2-40B4-BE49-F238E27FC236}">
                <a16:creationId xmlns:a16="http://schemas.microsoft.com/office/drawing/2014/main" id="{FF80964D-19FF-7159-0073-0B1FEE0A0AA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6BC095A-D305-31D8-92EE-65F39C95F8AB}"/>
              </a:ext>
            </a:extLst>
          </p:cNvPr>
          <p:cNvSpPr>
            <a:spLocks noGrp="1"/>
          </p:cNvSpPr>
          <p:nvPr>
            <p:ph type="sldNum" sz="quarter" idx="12"/>
          </p:nvPr>
        </p:nvSpPr>
        <p:spPr/>
        <p:txBody>
          <a:bodyPr/>
          <a:lstStyle/>
          <a:p>
            <a:fld id="{5230F253-4356-49BB-AF59-C3706A44575D}" type="slidenum">
              <a:rPr lang="en-IN" smtClean="0"/>
              <a:t>‹#›</a:t>
            </a:fld>
            <a:endParaRPr lang="en-IN"/>
          </a:p>
        </p:txBody>
      </p:sp>
    </p:spTree>
    <p:extLst>
      <p:ext uri="{BB962C8B-B14F-4D97-AF65-F5344CB8AC3E}">
        <p14:creationId xmlns:p14="http://schemas.microsoft.com/office/powerpoint/2010/main" val="14838400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CAC6EF-E019-4E5C-0E8E-DE63EDFFDFEE}"/>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D34AC8E7-3EF3-5731-2DD9-5BA77565CED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B7E6D33-5883-B6B4-0BBE-1FADAC36E110}"/>
              </a:ext>
            </a:extLst>
          </p:cNvPr>
          <p:cNvSpPr>
            <a:spLocks noGrp="1"/>
          </p:cNvSpPr>
          <p:nvPr>
            <p:ph type="dt" sz="half" idx="10"/>
          </p:nvPr>
        </p:nvSpPr>
        <p:spPr/>
        <p:txBody>
          <a:bodyPr/>
          <a:lstStyle/>
          <a:p>
            <a:fld id="{66F16731-EA70-446B-8DB6-7BA0D9E17572}" type="datetimeFigureOut">
              <a:rPr lang="en-IN" smtClean="0"/>
              <a:t>09-11-2023</a:t>
            </a:fld>
            <a:endParaRPr lang="en-IN"/>
          </a:p>
        </p:txBody>
      </p:sp>
      <p:sp>
        <p:nvSpPr>
          <p:cNvPr id="5" name="Footer Placeholder 4">
            <a:extLst>
              <a:ext uri="{FF2B5EF4-FFF2-40B4-BE49-F238E27FC236}">
                <a16:creationId xmlns:a16="http://schemas.microsoft.com/office/drawing/2014/main" id="{CCB0C270-F231-1B45-2BE2-4B483EF9F9A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97B4E01-8577-2229-CE6C-F99FCA9392D1}"/>
              </a:ext>
            </a:extLst>
          </p:cNvPr>
          <p:cNvSpPr>
            <a:spLocks noGrp="1"/>
          </p:cNvSpPr>
          <p:nvPr>
            <p:ph type="sldNum" sz="quarter" idx="12"/>
          </p:nvPr>
        </p:nvSpPr>
        <p:spPr/>
        <p:txBody>
          <a:bodyPr/>
          <a:lstStyle/>
          <a:p>
            <a:fld id="{5230F253-4356-49BB-AF59-C3706A44575D}" type="slidenum">
              <a:rPr lang="en-IN" smtClean="0"/>
              <a:t>‹#›</a:t>
            </a:fld>
            <a:endParaRPr lang="en-IN"/>
          </a:p>
        </p:txBody>
      </p:sp>
    </p:spTree>
    <p:extLst>
      <p:ext uri="{BB962C8B-B14F-4D97-AF65-F5344CB8AC3E}">
        <p14:creationId xmlns:p14="http://schemas.microsoft.com/office/powerpoint/2010/main" val="14540007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835300-F300-B5E7-3549-8D4E8B4409BA}"/>
              </a:ext>
            </a:extLst>
          </p:cNvPr>
          <p:cNvSpPr>
            <a:spLocks noGrp="1"/>
          </p:cNvSpPr>
          <p:nvPr>
            <p:ph type="title"/>
          </p:nvPr>
        </p:nvSpPr>
        <p:spPr>
          <a:xfrm>
            <a:off x="887307" y="2431628"/>
            <a:ext cx="11216640" cy="4057226"/>
          </a:xfrm>
        </p:spPr>
        <p:txBody>
          <a:bodyPr anchor="b"/>
          <a:lstStyle>
            <a:lvl1pPr>
              <a:defRPr sz="64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0886BB93-97FC-681F-0E80-C1F41F4DF8EC}"/>
              </a:ext>
            </a:extLst>
          </p:cNvPr>
          <p:cNvSpPr>
            <a:spLocks noGrp="1"/>
          </p:cNvSpPr>
          <p:nvPr>
            <p:ph type="body" idx="1"/>
          </p:nvPr>
        </p:nvSpPr>
        <p:spPr>
          <a:xfrm>
            <a:off x="887307" y="6527237"/>
            <a:ext cx="11216640" cy="2133599"/>
          </a:xfrm>
        </p:spPr>
        <p:txBody>
          <a:bodyPr/>
          <a:lstStyle>
            <a:lvl1pPr marL="0" indent="0">
              <a:buNone/>
              <a:defRPr sz="2560">
                <a:solidFill>
                  <a:schemeClr val="tx1">
                    <a:tint val="75000"/>
                  </a:schemeClr>
                </a:solidFill>
              </a:defRPr>
            </a:lvl1pPr>
            <a:lvl2pPr marL="487695" indent="0">
              <a:buNone/>
              <a:defRPr sz="2133">
                <a:solidFill>
                  <a:schemeClr val="tx1">
                    <a:tint val="75000"/>
                  </a:schemeClr>
                </a:solidFill>
              </a:defRPr>
            </a:lvl2pPr>
            <a:lvl3pPr marL="975390" indent="0">
              <a:buNone/>
              <a:defRPr sz="1920">
                <a:solidFill>
                  <a:schemeClr val="tx1">
                    <a:tint val="75000"/>
                  </a:schemeClr>
                </a:solidFill>
              </a:defRPr>
            </a:lvl3pPr>
            <a:lvl4pPr marL="1463086" indent="0">
              <a:buNone/>
              <a:defRPr sz="1707">
                <a:solidFill>
                  <a:schemeClr val="tx1">
                    <a:tint val="75000"/>
                  </a:schemeClr>
                </a:solidFill>
              </a:defRPr>
            </a:lvl4pPr>
            <a:lvl5pPr marL="1950781" indent="0">
              <a:buNone/>
              <a:defRPr sz="1707">
                <a:solidFill>
                  <a:schemeClr val="tx1">
                    <a:tint val="75000"/>
                  </a:schemeClr>
                </a:solidFill>
              </a:defRPr>
            </a:lvl5pPr>
            <a:lvl6pPr marL="2438476" indent="0">
              <a:buNone/>
              <a:defRPr sz="1707">
                <a:solidFill>
                  <a:schemeClr val="tx1">
                    <a:tint val="75000"/>
                  </a:schemeClr>
                </a:solidFill>
              </a:defRPr>
            </a:lvl6pPr>
            <a:lvl7pPr marL="2926171" indent="0">
              <a:buNone/>
              <a:defRPr sz="1707">
                <a:solidFill>
                  <a:schemeClr val="tx1">
                    <a:tint val="75000"/>
                  </a:schemeClr>
                </a:solidFill>
              </a:defRPr>
            </a:lvl7pPr>
            <a:lvl8pPr marL="3413867" indent="0">
              <a:buNone/>
              <a:defRPr sz="1707">
                <a:solidFill>
                  <a:schemeClr val="tx1">
                    <a:tint val="75000"/>
                  </a:schemeClr>
                </a:solidFill>
              </a:defRPr>
            </a:lvl8pPr>
            <a:lvl9pPr marL="3901562" indent="0">
              <a:buNone/>
              <a:defRPr sz="1707">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B6C7FB7-3BE4-81CD-A9F3-86C28CF30606}"/>
              </a:ext>
            </a:extLst>
          </p:cNvPr>
          <p:cNvSpPr>
            <a:spLocks noGrp="1"/>
          </p:cNvSpPr>
          <p:nvPr>
            <p:ph type="dt" sz="half" idx="10"/>
          </p:nvPr>
        </p:nvSpPr>
        <p:spPr/>
        <p:txBody>
          <a:bodyPr/>
          <a:lstStyle/>
          <a:p>
            <a:fld id="{66F16731-EA70-446B-8DB6-7BA0D9E17572}" type="datetimeFigureOut">
              <a:rPr lang="en-IN" smtClean="0"/>
              <a:t>09-11-2023</a:t>
            </a:fld>
            <a:endParaRPr lang="en-IN"/>
          </a:p>
        </p:txBody>
      </p:sp>
      <p:sp>
        <p:nvSpPr>
          <p:cNvPr id="5" name="Footer Placeholder 4">
            <a:extLst>
              <a:ext uri="{FF2B5EF4-FFF2-40B4-BE49-F238E27FC236}">
                <a16:creationId xmlns:a16="http://schemas.microsoft.com/office/drawing/2014/main" id="{1D7923B6-3CCF-622D-D533-8E0A529D859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FF141AB-C20A-2FA2-1BD8-82DF2DEED5A0}"/>
              </a:ext>
            </a:extLst>
          </p:cNvPr>
          <p:cNvSpPr>
            <a:spLocks noGrp="1"/>
          </p:cNvSpPr>
          <p:nvPr>
            <p:ph type="sldNum" sz="quarter" idx="12"/>
          </p:nvPr>
        </p:nvSpPr>
        <p:spPr/>
        <p:txBody>
          <a:bodyPr/>
          <a:lstStyle/>
          <a:p>
            <a:fld id="{5230F253-4356-49BB-AF59-C3706A44575D}" type="slidenum">
              <a:rPr lang="en-IN" smtClean="0"/>
              <a:t>‹#›</a:t>
            </a:fld>
            <a:endParaRPr lang="en-IN"/>
          </a:p>
        </p:txBody>
      </p:sp>
    </p:spTree>
    <p:extLst>
      <p:ext uri="{BB962C8B-B14F-4D97-AF65-F5344CB8AC3E}">
        <p14:creationId xmlns:p14="http://schemas.microsoft.com/office/powerpoint/2010/main" val="36604734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0918FC-5CAC-06FC-4D71-7AC13509951E}"/>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00CA2E3B-BBAA-5251-FE08-D78357A33B48}"/>
              </a:ext>
            </a:extLst>
          </p:cNvPr>
          <p:cNvSpPr>
            <a:spLocks noGrp="1"/>
          </p:cNvSpPr>
          <p:nvPr>
            <p:ph sz="half" idx="1"/>
          </p:nvPr>
        </p:nvSpPr>
        <p:spPr>
          <a:xfrm>
            <a:off x="894080" y="2596444"/>
            <a:ext cx="5527040" cy="61885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A3483EB5-C232-4698-7020-1D23F02B7EA4}"/>
              </a:ext>
            </a:extLst>
          </p:cNvPr>
          <p:cNvSpPr>
            <a:spLocks noGrp="1"/>
          </p:cNvSpPr>
          <p:nvPr>
            <p:ph sz="half" idx="2"/>
          </p:nvPr>
        </p:nvSpPr>
        <p:spPr>
          <a:xfrm>
            <a:off x="6583680" y="2596444"/>
            <a:ext cx="5527040" cy="61885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6B163A22-DA9D-D597-5C6F-190AD9DA3C8D}"/>
              </a:ext>
            </a:extLst>
          </p:cNvPr>
          <p:cNvSpPr>
            <a:spLocks noGrp="1"/>
          </p:cNvSpPr>
          <p:nvPr>
            <p:ph type="dt" sz="half" idx="10"/>
          </p:nvPr>
        </p:nvSpPr>
        <p:spPr/>
        <p:txBody>
          <a:bodyPr/>
          <a:lstStyle/>
          <a:p>
            <a:fld id="{66F16731-EA70-446B-8DB6-7BA0D9E17572}" type="datetimeFigureOut">
              <a:rPr lang="en-IN" smtClean="0"/>
              <a:t>09-11-2023</a:t>
            </a:fld>
            <a:endParaRPr lang="en-IN"/>
          </a:p>
        </p:txBody>
      </p:sp>
      <p:sp>
        <p:nvSpPr>
          <p:cNvPr id="6" name="Footer Placeholder 5">
            <a:extLst>
              <a:ext uri="{FF2B5EF4-FFF2-40B4-BE49-F238E27FC236}">
                <a16:creationId xmlns:a16="http://schemas.microsoft.com/office/drawing/2014/main" id="{CEDF1BDB-FB5B-DDEF-2132-C5AE7002506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45DBC02-E625-3B7A-E96E-149E69DEF7CC}"/>
              </a:ext>
            </a:extLst>
          </p:cNvPr>
          <p:cNvSpPr>
            <a:spLocks noGrp="1"/>
          </p:cNvSpPr>
          <p:nvPr>
            <p:ph type="sldNum" sz="quarter" idx="12"/>
          </p:nvPr>
        </p:nvSpPr>
        <p:spPr/>
        <p:txBody>
          <a:bodyPr/>
          <a:lstStyle/>
          <a:p>
            <a:fld id="{5230F253-4356-49BB-AF59-C3706A44575D}" type="slidenum">
              <a:rPr lang="en-IN" smtClean="0"/>
              <a:t>‹#›</a:t>
            </a:fld>
            <a:endParaRPr lang="en-IN"/>
          </a:p>
        </p:txBody>
      </p:sp>
    </p:spTree>
    <p:extLst>
      <p:ext uri="{BB962C8B-B14F-4D97-AF65-F5344CB8AC3E}">
        <p14:creationId xmlns:p14="http://schemas.microsoft.com/office/powerpoint/2010/main" val="72189134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3.xml"/><Relationship Id="rId3" Type="http://schemas.openxmlformats.org/officeDocument/2006/relationships/slideLayout" Target="../slideLayouts/slideLayout8.xml"/><Relationship Id="rId7" Type="http://schemas.openxmlformats.org/officeDocument/2006/relationships/slideLayout" Target="../slideLayouts/slideLayout12.xml"/><Relationship Id="rId12" Type="http://schemas.openxmlformats.org/officeDocument/2006/relationships/theme" Target="../theme/theme2.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slideLayout" Target="../slideLayouts/slideLayout11.xml"/><Relationship Id="rId11" Type="http://schemas.openxmlformats.org/officeDocument/2006/relationships/slideLayout" Target="../slideLayouts/slideLayout16.xml"/><Relationship Id="rId5" Type="http://schemas.openxmlformats.org/officeDocument/2006/relationships/slideLayout" Target="../slideLayouts/slideLayout10.xml"/><Relationship Id="rId10" Type="http://schemas.openxmlformats.org/officeDocument/2006/relationships/slideLayout" Target="../slideLayouts/slideLayout15.xml"/><Relationship Id="rId4" Type="http://schemas.openxmlformats.org/officeDocument/2006/relationships/slideLayout" Target="../slideLayouts/slideLayout9.xml"/><Relationship Id="rId9"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EBEBEB"/>
        </a:solidFill>
        <a:effectLst/>
      </p:bgPr>
    </p:bg>
    <p:spTree>
      <p:nvGrpSpPr>
        <p:cNvPr id="1" name=""/>
        <p:cNvGrpSpPr/>
        <p:nvPr/>
      </p:nvGrpSpPr>
      <p:grpSpPr>
        <a:xfrm>
          <a:off x="0" y="0"/>
          <a:ext cx="0" cy="0"/>
          <a:chOff x="0" y="0"/>
          <a:chExt cx="0" cy="0"/>
        </a:xfrm>
      </p:grpSpPr>
      <p:sp>
        <p:nvSpPr>
          <p:cNvPr id="2" name="Body Level One…"/>
          <p:cNvSpPr txBox="1">
            <a:spLocks noGrp="1"/>
          </p:cNvSpPr>
          <p:nvPr>
            <p:ph type="body" idx="1"/>
          </p:nvPr>
        </p:nvSpPr>
        <p:spPr>
          <a:xfrm>
            <a:off x="423019" y="1658937"/>
            <a:ext cx="11857881" cy="719723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lvl2pPr marL="914400" indent="-457200">
              <a:defRPr sz="2400"/>
            </a:lvl2pPr>
            <a:lvl3pPr marL="1333500" indent="-419100">
              <a:defRPr sz="2200"/>
            </a:lvl3pPr>
            <a:lvl4pPr marL="1636294" indent="-264694">
              <a:defRPr sz="2200"/>
            </a:lvl4pPr>
            <a:lvl5pPr marL="2093494" indent="-264694">
              <a:defRPr sz="2200"/>
            </a:lvl5pPr>
          </a:lstStyle>
          <a:p>
            <a:r>
              <a:t>Body Level One</a:t>
            </a:r>
          </a:p>
          <a:p>
            <a:pPr lvl="1"/>
            <a:r>
              <a:t>Body Level Two</a:t>
            </a:r>
          </a:p>
          <a:p>
            <a:pPr lvl="2"/>
            <a:r>
              <a:t>Body Level Three</a:t>
            </a:r>
          </a:p>
          <a:p>
            <a:pPr lvl="3"/>
            <a:r>
              <a:t>Body Level Four</a:t>
            </a:r>
          </a:p>
          <a:p>
            <a:pPr lvl="4"/>
            <a:r>
              <a:t>Body Level Five</a:t>
            </a:r>
          </a:p>
        </p:txBody>
      </p:sp>
      <p:sp>
        <p:nvSpPr>
          <p:cNvPr id="3" name="Title Text"/>
          <p:cNvSpPr txBox="1">
            <a:spLocks noGrp="1"/>
          </p:cNvSpPr>
          <p:nvPr>
            <p:ph type="title"/>
          </p:nvPr>
        </p:nvSpPr>
        <p:spPr>
          <a:xfrm>
            <a:off x="495300" y="406400"/>
            <a:ext cx="12014200" cy="10986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r>
              <a:t>Title Text</a:t>
            </a:r>
          </a:p>
        </p:txBody>
      </p:sp>
      <p:sp>
        <p:nvSpPr>
          <p:cNvPr id="4" name="© Ian Sommerville 2018:"/>
          <p:cNvSpPr txBox="1"/>
          <p:nvPr/>
        </p:nvSpPr>
        <p:spPr>
          <a:xfrm>
            <a:off x="5588632" y="9245600"/>
            <a:ext cx="1827536" cy="279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 © Ian Sommerville 2018:</a:t>
            </a:r>
          </a:p>
        </p:txBody>
      </p:sp>
      <p:sp>
        <p:nvSpPr>
          <p:cNvPr id="5" name="Software Architecture"/>
          <p:cNvSpPr txBox="1"/>
          <p:nvPr/>
        </p:nvSpPr>
        <p:spPr>
          <a:xfrm>
            <a:off x="382810" y="9245600"/>
            <a:ext cx="1562845" cy="279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lstStyle>
          <a:p>
            <a:r>
              <a:t>Software Architecture</a:t>
            </a:r>
          </a:p>
        </p:txBody>
      </p:sp>
      <p:sp>
        <p:nvSpPr>
          <p:cNvPr id="6" name="Slide Number"/>
          <p:cNvSpPr txBox="1">
            <a:spLocks noGrp="1"/>
          </p:cNvSpPr>
          <p:nvPr>
            <p:ph type="sldNum" sz="quarter" idx="2"/>
          </p:nvPr>
        </p:nvSpPr>
        <p:spPr>
          <a:xfrm>
            <a:off x="12181234" y="9245600"/>
            <a:ext cx="283817" cy="279400"/>
          </a:xfrm>
          <a:prstGeom prst="rect">
            <a:avLst/>
          </a:prstGeom>
          <a:ln w="12700">
            <a:miter lim="400000"/>
          </a:ln>
        </p:spPr>
        <p:txBody>
          <a:bodyPr wrap="none" lIns="50800" tIns="50800" rIns="50800" bIns="50800">
            <a:spAutoFit/>
          </a:bodyPr>
          <a:lstStyle>
            <a:lvl1pPr algn="r">
              <a:defRPr b="1"/>
            </a:lvl1pPr>
          </a:lstStyle>
          <a:p>
            <a:fld id="{86CB4B4D-7CA3-9044-876B-883B54F8677D}" type="slidenum">
              <a:t>‹#›</a:t>
            </a:fld>
            <a:endParaRPr/>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transition spd="med"/>
  <p:txStyles>
    <p:titleStyle>
      <a:lvl1pPr marL="0" marR="0" indent="0" algn="ctr" defTabSz="584200" latinLnBrk="0">
        <a:lnSpc>
          <a:spcPct val="100000"/>
        </a:lnSpc>
        <a:spcBef>
          <a:spcPts val="0"/>
        </a:spcBef>
        <a:spcAft>
          <a:spcPts val="0"/>
        </a:spcAft>
        <a:buClrTx/>
        <a:buSzTx/>
        <a:buFontTx/>
        <a:buNone/>
        <a:tabLst/>
        <a:defRPr sz="4000" b="1" i="0" u="none" strike="noStrike" cap="none" spc="0" baseline="0">
          <a:ln>
            <a:noFill/>
          </a:ln>
          <a:solidFill>
            <a:srgbClr val="005493"/>
          </a:solidFill>
          <a:uFillTx/>
          <a:latin typeface="+mj-lt"/>
          <a:ea typeface="+mj-ea"/>
          <a:cs typeface="+mj-cs"/>
          <a:sym typeface="Helvetica"/>
        </a:defRPr>
      </a:lvl1pPr>
      <a:lvl2pPr marL="0" marR="0" indent="0" algn="ctr" defTabSz="584200" latinLnBrk="0">
        <a:lnSpc>
          <a:spcPct val="100000"/>
        </a:lnSpc>
        <a:spcBef>
          <a:spcPts val="0"/>
        </a:spcBef>
        <a:spcAft>
          <a:spcPts val="0"/>
        </a:spcAft>
        <a:buClrTx/>
        <a:buSzTx/>
        <a:buFontTx/>
        <a:buNone/>
        <a:tabLst/>
        <a:defRPr sz="4000" b="1" i="0" u="none" strike="noStrike" cap="none" spc="0" baseline="0">
          <a:ln>
            <a:noFill/>
          </a:ln>
          <a:solidFill>
            <a:srgbClr val="005493"/>
          </a:solidFill>
          <a:uFillTx/>
          <a:latin typeface="+mj-lt"/>
          <a:ea typeface="+mj-ea"/>
          <a:cs typeface="+mj-cs"/>
          <a:sym typeface="Helvetica"/>
        </a:defRPr>
      </a:lvl2pPr>
      <a:lvl3pPr marL="0" marR="0" indent="0" algn="ctr" defTabSz="584200" latinLnBrk="0">
        <a:lnSpc>
          <a:spcPct val="100000"/>
        </a:lnSpc>
        <a:spcBef>
          <a:spcPts val="0"/>
        </a:spcBef>
        <a:spcAft>
          <a:spcPts val="0"/>
        </a:spcAft>
        <a:buClrTx/>
        <a:buSzTx/>
        <a:buFontTx/>
        <a:buNone/>
        <a:tabLst/>
        <a:defRPr sz="4000" b="1" i="0" u="none" strike="noStrike" cap="none" spc="0" baseline="0">
          <a:ln>
            <a:noFill/>
          </a:ln>
          <a:solidFill>
            <a:srgbClr val="005493"/>
          </a:solidFill>
          <a:uFillTx/>
          <a:latin typeface="+mj-lt"/>
          <a:ea typeface="+mj-ea"/>
          <a:cs typeface="+mj-cs"/>
          <a:sym typeface="Helvetica"/>
        </a:defRPr>
      </a:lvl3pPr>
      <a:lvl4pPr marL="0" marR="0" indent="0" algn="ctr" defTabSz="584200" latinLnBrk="0">
        <a:lnSpc>
          <a:spcPct val="100000"/>
        </a:lnSpc>
        <a:spcBef>
          <a:spcPts val="0"/>
        </a:spcBef>
        <a:spcAft>
          <a:spcPts val="0"/>
        </a:spcAft>
        <a:buClrTx/>
        <a:buSzTx/>
        <a:buFontTx/>
        <a:buNone/>
        <a:tabLst/>
        <a:defRPr sz="4000" b="1" i="0" u="none" strike="noStrike" cap="none" spc="0" baseline="0">
          <a:ln>
            <a:noFill/>
          </a:ln>
          <a:solidFill>
            <a:srgbClr val="005493"/>
          </a:solidFill>
          <a:uFillTx/>
          <a:latin typeface="+mj-lt"/>
          <a:ea typeface="+mj-ea"/>
          <a:cs typeface="+mj-cs"/>
          <a:sym typeface="Helvetica"/>
        </a:defRPr>
      </a:lvl4pPr>
      <a:lvl5pPr marL="0" marR="0" indent="0" algn="ctr" defTabSz="584200" latinLnBrk="0">
        <a:lnSpc>
          <a:spcPct val="100000"/>
        </a:lnSpc>
        <a:spcBef>
          <a:spcPts val="0"/>
        </a:spcBef>
        <a:spcAft>
          <a:spcPts val="0"/>
        </a:spcAft>
        <a:buClrTx/>
        <a:buSzTx/>
        <a:buFontTx/>
        <a:buNone/>
        <a:tabLst/>
        <a:defRPr sz="4000" b="1" i="0" u="none" strike="noStrike" cap="none" spc="0" baseline="0">
          <a:ln>
            <a:noFill/>
          </a:ln>
          <a:solidFill>
            <a:srgbClr val="005493"/>
          </a:solidFill>
          <a:uFillTx/>
          <a:latin typeface="+mj-lt"/>
          <a:ea typeface="+mj-ea"/>
          <a:cs typeface="+mj-cs"/>
          <a:sym typeface="Helvetica"/>
        </a:defRPr>
      </a:lvl5pPr>
      <a:lvl6pPr marL="0" marR="0" indent="0" algn="ctr" defTabSz="584200" latinLnBrk="0">
        <a:lnSpc>
          <a:spcPct val="100000"/>
        </a:lnSpc>
        <a:spcBef>
          <a:spcPts val="0"/>
        </a:spcBef>
        <a:spcAft>
          <a:spcPts val="0"/>
        </a:spcAft>
        <a:buClrTx/>
        <a:buSzTx/>
        <a:buFontTx/>
        <a:buNone/>
        <a:tabLst/>
        <a:defRPr sz="4000" b="1" i="0" u="none" strike="noStrike" cap="none" spc="0" baseline="0">
          <a:ln>
            <a:noFill/>
          </a:ln>
          <a:solidFill>
            <a:srgbClr val="005493"/>
          </a:solidFill>
          <a:uFillTx/>
          <a:latin typeface="+mj-lt"/>
          <a:ea typeface="+mj-ea"/>
          <a:cs typeface="+mj-cs"/>
          <a:sym typeface="Helvetica"/>
        </a:defRPr>
      </a:lvl6pPr>
      <a:lvl7pPr marL="0" marR="0" indent="0" algn="ctr" defTabSz="584200" latinLnBrk="0">
        <a:lnSpc>
          <a:spcPct val="100000"/>
        </a:lnSpc>
        <a:spcBef>
          <a:spcPts val="0"/>
        </a:spcBef>
        <a:spcAft>
          <a:spcPts val="0"/>
        </a:spcAft>
        <a:buClrTx/>
        <a:buSzTx/>
        <a:buFontTx/>
        <a:buNone/>
        <a:tabLst/>
        <a:defRPr sz="4000" b="1" i="0" u="none" strike="noStrike" cap="none" spc="0" baseline="0">
          <a:ln>
            <a:noFill/>
          </a:ln>
          <a:solidFill>
            <a:srgbClr val="005493"/>
          </a:solidFill>
          <a:uFillTx/>
          <a:latin typeface="+mj-lt"/>
          <a:ea typeface="+mj-ea"/>
          <a:cs typeface="+mj-cs"/>
          <a:sym typeface="Helvetica"/>
        </a:defRPr>
      </a:lvl7pPr>
      <a:lvl8pPr marL="0" marR="0" indent="0" algn="ctr" defTabSz="584200" latinLnBrk="0">
        <a:lnSpc>
          <a:spcPct val="100000"/>
        </a:lnSpc>
        <a:spcBef>
          <a:spcPts val="0"/>
        </a:spcBef>
        <a:spcAft>
          <a:spcPts val="0"/>
        </a:spcAft>
        <a:buClrTx/>
        <a:buSzTx/>
        <a:buFontTx/>
        <a:buNone/>
        <a:tabLst/>
        <a:defRPr sz="4000" b="1" i="0" u="none" strike="noStrike" cap="none" spc="0" baseline="0">
          <a:ln>
            <a:noFill/>
          </a:ln>
          <a:solidFill>
            <a:srgbClr val="005493"/>
          </a:solidFill>
          <a:uFillTx/>
          <a:latin typeface="+mj-lt"/>
          <a:ea typeface="+mj-ea"/>
          <a:cs typeface="+mj-cs"/>
          <a:sym typeface="Helvetica"/>
        </a:defRPr>
      </a:lvl8pPr>
      <a:lvl9pPr marL="0" marR="0" indent="0" algn="ctr" defTabSz="584200" latinLnBrk="0">
        <a:lnSpc>
          <a:spcPct val="100000"/>
        </a:lnSpc>
        <a:spcBef>
          <a:spcPts val="0"/>
        </a:spcBef>
        <a:spcAft>
          <a:spcPts val="0"/>
        </a:spcAft>
        <a:buClrTx/>
        <a:buSzTx/>
        <a:buFontTx/>
        <a:buNone/>
        <a:tabLst/>
        <a:defRPr sz="4000" b="1" i="0" u="none" strike="noStrike" cap="none" spc="0" baseline="0">
          <a:ln>
            <a:noFill/>
          </a:ln>
          <a:solidFill>
            <a:srgbClr val="005493"/>
          </a:solidFill>
          <a:uFillTx/>
          <a:latin typeface="+mj-lt"/>
          <a:ea typeface="+mj-ea"/>
          <a:cs typeface="+mj-cs"/>
          <a:sym typeface="Helvetica"/>
        </a:defRPr>
      </a:lvl9pPr>
    </p:titleStyle>
    <p:bodyStyle>
      <a:lvl1pPr marL="193006" marR="0" indent="-193006" algn="l" defTabSz="584200" latinLnBrk="0">
        <a:lnSpc>
          <a:spcPct val="100000"/>
        </a:lnSpc>
        <a:spcBef>
          <a:spcPts val="2000"/>
        </a:spcBef>
        <a:spcAft>
          <a:spcPts val="0"/>
        </a:spcAft>
        <a:buClrTx/>
        <a:buSzPct val="75000"/>
        <a:buFontTx/>
        <a:buChar char="•"/>
        <a:tabLst/>
        <a:defRPr sz="2800" b="0" i="0" u="none" strike="noStrike" cap="none" spc="0" baseline="0">
          <a:ln>
            <a:noFill/>
          </a:ln>
          <a:solidFill>
            <a:srgbClr val="005493"/>
          </a:solidFill>
          <a:uFillTx/>
          <a:latin typeface="+mj-lt"/>
          <a:ea typeface="+mj-ea"/>
          <a:cs typeface="+mj-cs"/>
          <a:sym typeface="Helvetica"/>
        </a:defRPr>
      </a:lvl1pPr>
      <a:lvl2pPr marL="794084" marR="0" indent="-336884" algn="l" defTabSz="584200" latinLnBrk="0">
        <a:lnSpc>
          <a:spcPct val="100000"/>
        </a:lnSpc>
        <a:spcBef>
          <a:spcPts val="2000"/>
        </a:spcBef>
        <a:spcAft>
          <a:spcPts val="0"/>
        </a:spcAft>
        <a:buClrTx/>
        <a:buSzPct val="75000"/>
        <a:buFontTx/>
        <a:buChar char="•"/>
        <a:tabLst/>
        <a:defRPr sz="2800" b="0" i="0" u="none" strike="noStrike" cap="none" spc="0" baseline="0">
          <a:ln>
            <a:noFill/>
          </a:ln>
          <a:solidFill>
            <a:srgbClr val="005493"/>
          </a:solidFill>
          <a:uFillTx/>
          <a:latin typeface="+mj-lt"/>
          <a:ea typeface="+mj-ea"/>
          <a:cs typeface="+mj-cs"/>
          <a:sym typeface="Helvetica"/>
        </a:defRPr>
      </a:lvl2pPr>
      <a:lvl3pPr marL="1251284" marR="0" indent="-336884" algn="l" defTabSz="584200" latinLnBrk="0">
        <a:lnSpc>
          <a:spcPct val="100000"/>
        </a:lnSpc>
        <a:spcBef>
          <a:spcPts val="2000"/>
        </a:spcBef>
        <a:spcAft>
          <a:spcPts val="0"/>
        </a:spcAft>
        <a:buClrTx/>
        <a:buSzPct val="75000"/>
        <a:buFontTx/>
        <a:buChar char="•"/>
        <a:tabLst/>
        <a:defRPr sz="2800" b="0" i="0" u="none" strike="noStrike" cap="none" spc="0" baseline="0">
          <a:ln>
            <a:noFill/>
          </a:ln>
          <a:solidFill>
            <a:srgbClr val="005493"/>
          </a:solidFill>
          <a:uFillTx/>
          <a:latin typeface="+mj-lt"/>
          <a:ea typeface="+mj-ea"/>
          <a:cs typeface="+mj-cs"/>
          <a:sym typeface="Helvetica"/>
        </a:defRPr>
      </a:lvl3pPr>
      <a:lvl4pPr marL="1708484" marR="0" indent="-336884" algn="l" defTabSz="584200" latinLnBrk="0">
        <a:lnSpc>
          <a:spcPct val="100000"/>
        </a:lnSpc>
        <a:spcBef>
          <a:spcPts val="2000"/>
        </a:spcBef>
        <a:spcAft>
          <a:spcPts val="0"/>
        </a:spcAft>
        <a:buClrTx/>
        <a:buSzPct val="75000"/>
        <a:buFontTx/>
        <a:buChar char="•"/>
        <a:tabLst/>
        <a:defRPr sz="2800" b="0" i="0" u="none" strike="noStrike" cap="none" spc="0" baseline="0">
          <a:ln>
            <a:noFill/>
          </a:ln>
          <a:solidFill>
            <a:srgbClr val="005493"/>
          </a:solidFill>
          <a:uFillTx/>
          <a:latin typeface="+mj-lt"/>
          <a:ea typeface="+mj-ea"/>
          <a:cs typeface="+mj-cs"/>
          <a:sym typeface="Helvetica"/>
        </a:defRPr>
      </a:lvl4pPr>
      <a:lvl5pPr marL="2165684" marR="0" indent="-336884" algn="l" defTabSz="584200" latinLnBrk="0">
        <a:lnSpc>
          <a:spcPct val="100000"/>
        </a:lnSpc>
        <a:spcBef>
          <a:spcPts val="2000"/>
        </a:spcBef>
        <a:spcAft>
          <a:spcPts val="0"/>
        </a:spcAft>
        <a:buClrTx/>
        <a:buSzPct val="75000"/>
        <a:buFontTx/>
        <a:buChar char="•"/>
        <a:tabLst/>
        <a:defRPr sz="2800" b="0" i="0" u="none" strike="noStrike" cap="none" spc="0" baseline="0">
          <a:ln>
            <a:noFill/>
          </a:ln>
          <a:solidFill>
            <a:srgbClr val="005493"/>
          </a:solidFill>
          <a:uFillTx/>
          <a:latin typeface="+mj-lt"/>
          <a:ea typeface="+mj-ea"/>
          <a:cs typeface="+mj-cs"/>
          <a:sym typeface="Helvetica"/>
        </a:defRPr>
      </a:lvl5pPr>
      <a:lvl6pPr marL="2622884" marR="0" indent="-336884" algn="l" defTabSz="584200" latinLnBrk="0">
        <a:lnSpc>
          <a:spcPct val="100000"/>
        </a:lnSpc>
        <a:spcBef>
          <a:spcPts val="2000"/>
        </a:spcBef>
        <a:spcAft>
          <a:spcPts val="0"/>
        </a:spcAft>
        <a:buClrTx/>
        <a:buSzPct val="75000"/>
        <a:buFontTx/>
        <a:buChar char="•"/>
        <a:tabLst/>
        <a:defRPr sz="2800" b="0" i="0" u="none" strike="noStrike" cap="none" spc="0" baseline="0">
          <a:ln>
            <a:noFill/>
          </a:ln>
          <a:solidFill>
            <a:srgbClr val="005493"/>
          </a:solidFill>
          <a:uFillTx/>
          <a:latin typeface="+mj-lt"/>
          <a:ea typeface="+mj-ea"/>
          <a:cs typeface="+mj-cs"/>
          <a:sym typeface="Helvetica"/>
        </a:defRPr>
      </a:lvl6pPr>
      <a:lvl7pPr marL="3080084" marR="0" indent="-336884" algn="l" defTabSz="584200" latinLnBrk="0">
        <a:lnSpc>
          <a:spcPct val="100000"/>
        </a:lnSpc>
        <a:spcBef>
          <a:spcPts val="2000"/>
        </a:spcBef>
        <a:spcAft>
          <a:spcPts val="0"/>
        </a:spcAft>
        <a:buClrTx/>
        <a:buSzPct val="75000"/>
        <a:buFontTx/>
        <a:buChar char="•"/>
        <a:tabLst/>
        <a:defRPr sz="2800" b="0" i="0" u="none" strike="noStrike" cap="none" spc="0" baseline="0">
          <a:ln>
            <a:noFill/>
          </a:ln>
          <a:solidFill>
            <a:srgbClr val="005493"/>
          </a:solidFill>
          <a:uFillTx/>
          <a:latin typeface="+mj-lt"/>
          <a:ea typeface="+mj-ea"/>
          <a:cs typeface="+mj-cs"/>
          <a:sym typeface="Helvetica"/>
        </a:defRPr>
      </a:lvl7pPr>
      <a:lvl8pPr marL="3537284" marR="0" indent="-336884" algn="l" defTabSz="584200" latinLnBrk="0">
        <a:lnSpc>
          <a:spcPct val="100000"/>
        </a:lnSpc>
        <a:spcBef>
          <a:spcPts val="2000"/>
        </a:spcBef>
        <a:spcAft>
          <a:spcPts val="0"/>
        </a:spcAft>
        <a:buClrTx/>
        <a:buSzPct val="75000"/>
        <a:buFontTx/>
        <a:buChar char="•"/>
        <a:tabLst/>
        <a:defRPr sz="2800" b="0" i="0" u="none" strike="noStrike" cap="none" spc="0" baseline="0">
          <a:ln>
            <a:noFill/>
          </a:ln>
          <a:solidFill>
            <a:srgbClr val="005493"/>
          </a:solidFill>
          <a:uFillTx/>
          <a:latin typeface="+mj-lt"/>
          <a:ea typeface="+mj-ea"/>
          <a:cs typeface="+mj-cs"/>
          <a:sym typeface="Helvetica"/>
        </a:defRPr>
      </a:lvl8pPr>
      <a:lvl9pPr marL="3994484" marR="0" indent="-336884" algn="l" defTabSz="584200" latinLnBrk="0">
        <a:lnSpc>
          <a:spcPct val="100000"/>
        </a:lnSpc>
        <a:spcBef>
          <a:spcPts val="2000"/>
        </a:spcBef>
        <a:spcAft>
          <a:spcPts val="0"/>
        </a:spcAft>
        <a:buClrTx/>
        <a:buSzPct val="75000"/>
        <a:buFontTx/>
        <a:buChar char="•"/>
        <a:tabLst/>
        <a:defRPr sz="2800" b="0" i="0" u="none" strike="noStrike" cap="none" spc="0" baseline="0">
          <a:ln>
            <a:noFill/>
          </a:ln>
          <a:solidFill>
            <a:srgbClr val="005493"/>
          </a:solidFill>
          <a:uFillTx/>
          <a:latin typeface="+mj-lt"/>
          <a:ea typeface="+mj-ea"/>
          <a:cs typeface="+mj-cs"/>
          <a:sym typeface="Helvetica"/>
        </a:defRPr>
      </a:lvl9pPr>
    </p:bodyStyle>
    <p:otherStyle>
      <a:lvl1pPr marL="0" marR="0" indent="0" algn="r" defTabSz="584200" rtl="0" latinLnBrk="0">
        <a:lnSpc>
          <a:spcPct val="100000"/>
        </a:lnSpc>
        <a:spcBef>
          <a:spcPts val="0"/>
        </a:spcBef>
        <a:spcAft>
          <a:spcPts val="0"/>
        </a:spcAft>
        <a:buClrTx/>
        <a:buSzTx/>
        <a:buFontTx/>
        <a:buNone/>
        <a:tabLst/>
        <a:defRPr sz="1200" b="1" i="0" u="none" strike="noStrike" cap="none" spc="0" baseline="0">
          <a:ln>
            <a:noFill/>
          </a:ln>
          <a:solidFill>
            <a:schemeClr val="tx1"/>
          </a:solidFill>
          <a:uFillTx/>
          <a:latin typeface="+mn-lt"/>
          <a:ea typeface="+mn-ea"/>
          <a:cs typeface="+mn-cs"/>
          <a:sym typeface="Helvetica"/>
        </a:defRPr>
      </a:lvl1pPr>
      <a:lvl2pPr marL="0" marR="0" indent="228600" algn="r" defTabSz="584200" rtl="0" latinLnBrk="0">
        <a:lnSpc>
          <a:spcPct val="100000"/>
        </a:lnSpc>
        <a:spcBef>
          <a:spcPts val="0"/>
        </a:spcBef>
        <a:spcAft>
          <a:spcPts val="0"/>
        </a:spcAft>
        <a:buClrTx/>
        <a:buSzTx/>
        <a:buFontTx/>
        <a:buNone/>
        <a:tabLst/>
        <a:defRPr sz="1200" b="1" i="0" u="none" strike="noStrike" cap="none" spc="0" baseline="0">
          <a:ln>
            <a:noFill/>
          </a:ln>
          <a:solidFill>
            <a:schemeClr val="tx1"/>
          </a:solidFill>
          <a:uFillTx/>
          <a:latin typeface="+mn-lt"/>
          <a:ea typeface="+mn-ea"/>
          <a:cs typeface="+mn-cs"/>
          <a:sym typeface="Helvetica"/>
        </a:defRPr>
      </a:lvl2pPr>
      <a:lvl3pPr marL="0" marR="0" indent="457200" algn="r" defTabSz="584200" rtl="0" latinLnBrk="0">
        <a:lnSpc>
          <a:spcPct val="100000"/>
        </a:lnSpc>
        <a:spcBef>
          <a:spcPts val="0"/>
        </a:spcBef>
        <a:spcAft>
          <a:spcPts val="0"/>
        </a:spcAft>
        <a:buClrTx/>
        <a:buSzTx/>
        <a:buFontTx/>
        <a:buNone/>
        <a:tabLst/>
        <a:defRPr sz="1200" b="1" i="0" u="none" strike="noStrike" cap="none" spc="0" baseline="0">
          <a:ln>
            <a:noFill/>
          </a:ln>
          <a:solidFill>
            <a:schemeClr val="tx1"/>
          </a:solidFill>
          <a:uFillTx/>
          <a:latin typeface="+mn-lt"/>
          <a:ea typeface="+mn-ea"/>
          <a:cs typeface="+mn-cs"/>
          <a:sym typeface="Helvetica"/>
        </a:defRPr>
      </a:lvl3pPr>
      <a:lvl4pPr marL="0" marR="0" indent="685800" algn="r" defTabSz="584200" rtl="0" latinLnBrk="0">
        <a:lnSpc>
          <a:spcPct val="100000"/>
        </a:lnSpc>
        <a:spcBef>
          <a:spcPts val="0"/>
        </a:spcBef>
        <a:spcAft>
          <a:spcPts val="0"/>
        </a:spcAft>
        <a:buClrTx/>
        <a:buSzTx/>
        <a:buFontTx/>
        <a:buNone/>
        <a:tabLst/>
        <a:defRPr sz="1200" b="1" i="0" u="none" strike="noStrike" cap="none" spc="0" baseline="0">
          <a:ln>
            <a:noFill/>
          </a:ln>
          <a:solidFill>
            <a:schemeClr val="tx1"/>
          </a:solidFill>
          <a:uFillTx/>
          <a:latin typeface="+mn-lt"/>
          <a:ea typeface="+mn-ea"/>
          <a:cs typeface="+mn-cs"/>
          <a:sym typeface="Helvetica"/>
        </a:defRPr>
      </a:lvl4pPr>
      <a:lvl5pPr marL="0" marR="0" indent="914400" algn="r" defTabSz="584200" rtl="0" latinLnBrk="0">
        <a:lnSpc>
          <a:spcPct val="100000"/>
        </a:lnSpc>
        <a:spcBef>
          <a:spcPts val="0"/>
        </a:spcBef>
        <a:spcAft>
          <a:spcPts val="0"/>
        </a:spcAft>
        <a:buClrTx/>
        <a:buSzTx/>
        <a:buFontTx/>
        <a:buNone/>
        <a:tabLst/>
        <a:defRPr sz="1200" b="1" i="0" u="none" strike="noStrike" cap="none" spc="0" baseline="0">
          <a:ln>
            <a:noFill/>
          </a:ln>
          <a:solidFill>
            <a:schemeClr val="tx1"/>
          </a:solidFill>
          <a:uFillTx/>
          <a:latin typeface="+mn-lt"/>
          <a:ea typeface="+mn-ea"/>
          <a:cs typeface="+mn-cs"/>
          <a:sym typeface="Helvetica"/>
        </a:defRPr>
      </a:lvl5pPr>
      <a:lvl6pPr marL="0" marR="0" indent="1143000" algn="r" defTabSz="584200" rtl="0" latinLnBrk="0">
        <a:lnSpc>
          <a:spcPct val="100000"/>
        </a:lnSpc>
        <a:spcBef>
          <a:spcPts val="0"/>
        </a:spcBef>
        <a:spcAft>
          <a:spcPts val="0"/>
        </a:spcAft>
        <a:buClrTx/>
        <a:buSzTx/>
        <a:buFontTx/>
        <a:buNone/>
        <a:tabLst/>
        <a:defRPr sz="1200" b="1" i="0" u="none" strike="noStrike" cap="none" spc="0" baseline="0">
          <a:ln>
            <a:noFill/>
          </a:ln>
          <a:solidFill>
            <a:schemeClr val="tx1"/>
          </a:solidFill>
          <a:uFillTx/>
          <a:latin typeface="+mn-lt"/>
          <a:ea typeface="+mn-ea"/>
          <a:cs typeface="+mn-cs"/>
          <a:sym typeface="Helvetica"/>
        </a:defRPr>
      </a:lvl6pPr>
      <a:lvl7pPr marL="0" marR="0" indent="1371600" algn="r" defTabSz="584200" rtl="0" latinLnBrk="0">
        <a:lnSpc>
          <a:spcPct val="100000"/>
        </a:lnSpc>
        <a:spcBef>
          <a:spcPts val="0"/>
        </a:spcBef>
        <a:spcAft>
          <a:spcPts val="0"/>
        </a:spcAft>
        <a:buClrTx/>
        <a:buSzTx/>
        <a:buFontTx/>
        <a:buNone/>
        <a:tabLst/>
        <a:defRPr sz="1200" b="1" i="0" u="none" strike="noStrike" cap="none" spc="0" baseline="0">
          <a:ln>
            <a:noFill/>
          </a:ln>
          <a:solidFill>
            <a:schemeClr val="tx1"/>
          </a:solidFill>
          <a:uFillTx/>
          <a:latin typeface="+mn-lt"/>
          <a:ea typeface="+mn-ea"/>
          <a:cs typeface="+mn-cs"/>
          <a:sym typeface="Helvetica"/>
        </a:defRPr>
      </a:lvl7pPr>
      <a:lvl8pPr marL="0" marR="0" indent="1600200" algn="r" defTabSz="584200" rtl="0" latinLnBrk="0">
        <a:lnSpc>
          <a:spcPct val="100000"/>
        </a:lnSpc>
        <a:spcBef>
          <a:spcPts val="0"/>
        </a:spcBef>
        <a:spcAft>
          <a:spcPts val="0"/>
        </a:spcAft>
        <a:buClrTx/>
        <a:buSzTx/>
        <a:buFontTx/>
        <a:buNone/>
        <a:tabLst/>
        <a:defRPr sz="1200" b="1" i="0" u="none" strike="noStrike" cap="none" spc="0" baseline="0">
          <a:ln>
            <a:noFill/>
          </a:ln>
          <a:solidFill>
            <a:schemeClr val="tx1"/>
          </a:solidFill>
          <a:uFillTx/>
          <a:latin typeface="+mn-lt"/>
          <a:ea typeface="+mn-ea"/>
          <a:cs typeface="+mn-cs"/>
          <a:sym typeface="Helvetica"/>
        </a:defRPr>
      </a:lvl8pPr>
      <a:lvl9pPr marL="0" marR="0" indent="1828800" algn="r" defTabSz="584200" rtl="0" latinLnBrk="0">
        <a:lnSpc>
          <a:spcPct val="100000"/>
        </a:lnSpc>
        <a:spcBef>
          <a:spcPts val="0"/>
        </a:spcBef>
        <a:spcAft>
          <a:spcPts val="0"/>
        </a:spcAft>
        <a:buClrTx/>
        <a:buSzTx/>
        <a:buFontTx/>
        <a:buNone/>
        <a:tabLst/>
        <a:defRPr sz="1200" b="1" i="0" u="none" strike="noStrike" cap="none" spc="0" baseline="0">
          <a:ln>
            <a:noFill/>
          </a:ln>
          <a:solidFill>
            <a:schemeClr val="tx1"/>
          </a:solidFill>
          <a:uFillTx/>
          <a:latin typeface="+mn-lt"/>
          <a:ea typeface="+mn-ea"/>
          <a:cs typeface="+mn-cs"/>
          <a:sym typeface="Helvetica"/>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E22530-62AA-8FAB-24E4-A8E9D1DA6E8C}"/>
              </a:ext>
            </a:extLst>
          </p:cNvPr>
          <p:cNvSpPr>
            <a:spLocks noGrp="1"/>
          </p:cNvSpPr>
          <p:nvPr>
            <p:ph type="title"/>
          </p:nvPr>
        </p:nvSpPr>
        <p:spPr>
          <a:xfrm>
            <a:off x="894080" y="519290"/>
            <a:ext cx="11216640" cy="1885245"/>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AC0D15F7-C6BE-1F54-911C-C5FB182E5935}"/>
              </a:ext>
            </a:extLst>
          </p:cNvPr>
          <p:cNvSpPr>
            <a:spLocks noGrp="1"/>
          </p:cNvSpPr>
          <p:nvPr>
            <p:ph type="body" idx="1"/>
          </p:nvPr>
        </p:nvSpPr>
        <p:spPr>
          <a:xfrm>
            <a:off x="894080" y="2596444"/>
            <a:ext cx="11216640" cy="618857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0F8A7CA-8FFA-3878-14A5-5D35B962B916}"/>
              </a:ext>
            </a:extLst>
          </p:cNvPr>
          <p:cNvSpPr>
            <a:spLocks noGrp="1"/>
          </p:cNvSpPr>
          <p:nvPr>
            <p:ph type="dt" sz="half" idx="2"/>
          </p:nvPr>
        </p:nvSpPr>
        <p:spPr>
          <a:xfrm>
            <a:off x="894080" y="9040143"/>
            <a:ext cx="2926080" cy="519289"/>
          </a:xfrm>
          <a:prstGeom prst="rect">
            <a:avLst/>
          </a:prstGeom>
        </p:spPr>
        <p:txBody>
          <a:bodyPr vert="horz" lIns="91440" tIns="45720" rIns="91440" bIns="45720" rtlCol="0" anchor="ctr"/>
          <a:lstStyle>
            <a:lvl1pPr algn="l">
              <a:defRPr sz="1280">
                <a:solidFill>
                  <a:schemeClr val="tx1">
                    <a:tint val="75000"/>
                  </a:schemeClr>
                </a:solidFill>
              </a:defRPr>
            </a:lvl1pPr>
          </a:lstStyle>
          <a:p>
            <a:fld id="{66F16731-EA70-446B-8DB6-7BA0D9E17572}" type="datetimeFigureOut">
              <a:rPr lang="en-IN" smtClean="0"/>
              <a:t>09-11-2023</a:t>
            </a:fld>
            <a:endParaRPr lang="en-IN"/>
          </a:p>
        </p:txBody>
      </p:sp>
      <p:sp>
        <p:nvSpPr>
          <p:cNvPr id="5" name="Footer Placeholder 4">
            <a:extLst>
              <a:ext uri="{FF2B5EF4-FFF2-40B4-BE49-F238E27FC236}">
                <a16:creationId xmlns:a16="http://schemas.microsoft.com/office/drawing/2014/main" id="{6386094D-FF41-AF24-E70A-BCDB745B41FF}"/>
              </a:ext>
            </a:extLst>
          </p:cNvPr>
          <p:cNvSpPr>
            <a:spLocks noGrp="1"/>
          </p:cNvSpPr>
          <p:nvPr>
            <p:ph type="ftr" sz="quarter" idx="3"/>
          </p:nvPr>
        </p:nvSpPr>
        <p:spPr>
          <a:xfrm>
            <a:off x="4307840" y="9040143"/>
            <a:ext cx="4389120" cy="519289"/>
          </a:xfrm>
          <a:prstGeom prst="rect">
            <a:avLst/>
          </a:prstGeom>
        </p:spPr>
        <p:txBody>
          <a:bodyPr vert="horz" lIns="91440" tIns="45720" rIns="91440" bIns="45720" rtlCol="0" anchor="ctr"/>
          <a:lstStyle>
            <a:lvl1pPr algn="ctr">
              <a:defRPr sz="128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0264B24D-5949-1711-9BCA-DE3F1A0FA941}"/>
              </a:ext>
            </a:extLst>
          </p:cNvPr>
          <p:cNvSpPr>
            <a:spLocks noGrp="1"/>
          </p:cNvSpPr>
          <p:nvPr>
            <p:ph type="sldNum" sz="quarter" idx="4"/>
          </p:nvPr>
        </p:nvSpPr>
        <p:spPr>
          <a:xfrm>
            <a:off x="9184640" y="9040143"/>
            <a:ext cx="2926080" cy="519289"/>
          </a:xfrm>
          <a:prstGeom prst="rect">
            <a:avLst/>
          </a:prstGeom>
        </p:spPr>
        <p:txBody>
          <a:bodyPr vert="horz" lIns="91440" tIns="45720" rIns="91440" bIns="45720" rtlCol="0" anchor="ctr"/>
          <a:lstStyle>
            <a:lvl1pPr algn="r">
              <a:defRPr sz="1280">
                <a:solidFill>
                  <a:schemeClr val="tx1">
                    <a:tint val="75000"/>
                  </a:schemeClr>
                </a:solidFill>
              </a:defRPr>
            </a:lvl1pPr>
          </a:lstStyle>
          <a:p>
            <a:fld id="{5230F253-4356-49BB-AF59-C3706A44575D}" type="slidenum">
              <a:rPr lang="en-IN" smtClean="0"/>
              <a:t>‹#›</a:t>
            </a:fld>
            <a:endParaRPr lang="en-IN"/>
          </a:p>
        </p:txBody>
      </p:sp>
    </p:spTree>
    <p:extLst>
      <p:ext uri="{BB962C8B-B14F-4D97-AF65-F5344CB8AC3E}">
        <p14:creationId xmlns:p14="http://schemas.microsoft.com/office/powerpoint/2010/main" val="902007994"/>
      </p:ext>
    </p:extLst>
  </p:cSld>
  <p:clrMap bg1="lt1" tx1="dk1" bg2="lt2" tx2="dk2" accent1="accent1" accent2="accent2" accent3="accent3" accent4="accent4" accent5="accent5" accent6="accent6" hlink="hlink" folHlink="folHlink"/>
  <p:sldLayoutIdLst>
    <p:sldLayoutId id="2147483655" r:id="rId1"/>
    <p:sldLayoutId id="2147483656" r:id="rId2"/>
    <p:sldLayoutId id="2147483657" r:id="rId3"/>
    <p:sldLayoutId id="2147483658" r:id="rId4"/>
    <p:sldLayoutId id="2147483659" r:id="rId5"/>
    <p:sldLayoutId id="2147483660" r:id="rId6"/>
    <p:sldLayoutId id="2147483661" r:id="rId7"/>
    <p:sldLayoutId id="2147483662" r:id="rId8"/>
    <p:sldLayoutId id="2147483663" r:id="rId9"/>
    <p:sldLayoutId id="2147483664" r:id="rId10"/>
    <p:sldLayoutId id="2147483665" r:id="rId11"/>
  </p:sldLayoutIdLst>
  <p:txStyles>
    <p:titleStyle>
      <a:lvl1pPr algn="l" defTabSz="975390" rtl="0" eaLnBrk="1" latinLnBrk="0" hangingPunct="1">
        <a:lnSpc>
          <a:spcPct val="90000"/>
        </a:lnSpc>
        <a:spcBef>
          <a:spcPct val="0"/>
        </a:spcBef>
        <a:buNone/>
        <a:defRPr sz="4693" kern="1200">
          <a:solidFill>
            <a:schemeClr val="tx1"/>
          </a:solidFill>
          <a:latin typeface="+mj-lt"/>
          <a:ea typeface="+mj-ea"/>
          <a:cs typeface="+mj-cs"/>
        </a:defRPr>
      </a:lvl1pPr>
    </p:titleStyle>
    <p:bodyStyle>
      <a:lvl1pPr marL="243848" indent="-243848" algn="l" defTabSz="975390" rtl="0" eaLnBrk="1" latinLnBrk="0" hangingPunct="1">
        <a:lnSpc>
          <a:spcPct val="90000"/>
        </a:lnSpc>
        <a:spcBef>
          <a:spcPts val="1067"/>
        </a:spcBef>
        <a:buFont typeface="Arial" panose="020B0604020202020204" pitchFamily="34" charset="0"/>
        <a:buChar char="•"/>
        <a:defRPr sz="2987" kern="1200">
          <a:solidFill>
            <a:schemeClr val="tx1"/>
          </a:solidFill>
          <a:latin typeface="+mn-lt"/>
          <a:ea typeface="+mn-ea"/>
          <a:cs typeface="+mn-cs"/>
        </a:defRPr>
      </a:lvl1pPr>
      <a:lvl2pPr marL="731543" indent="-243848" algn="l" defTabSz="975390" rtl="0" eaLnBrk="1" latinLnBrk="0" hangingPunct="1">
        <a:lnSpc>
          <a:spcPct val="90000"/>
        </a:lnSpc>
        <a:spcBef>
          <a:spcPts val="533"/>
        </a:spcBef>
        <a:buFont typeface="Arial" panose="020B0604020202020204" pitchFamily="34" charset="0"/>
        <a:buChar char="•"/>
        <a:defRPr sz="2560" kern="1200">
          <a:solidFill>
            <a:schemeClr val="tx1"/>
          </a:solidFill>
          <a:latin typeface="+mn-lt"/>
          <a:ea typeface="+mn-ea"/>
          <a:cs typeface="+mn-cs"/>
        </a:defRPr>
      </a:lvl2pPr>
      <a:lvl3pPr marL="1219238" indent="-243848" algn="l" defTabSz="975390" rtl="0" eaLnBrk="1" latinLnBrk="0" hangingPunct="1">
        <a:lnSpc>
          <a:spcPct val="90000"/>
        </a:lnSpc>
        <a:spcBef>
          <a:spcPts val="533"/>
        </a:spcBef>
        <a:buFont typeface="Arial" panose="020B0604020202020204" pitchFamily="34" charset="0"/>
        <a:buChar char="•"/>
        <a:defRPr sz="2133" kern="1200">
          <a:solidFill>
            <a:schemeClr val="tx1"/>
          </a:solidFill>
          <a:latin typeface="+mn-lt"/>
          <a:ea typeface="+mn-ea"/>
          <a:cs typeface="+mn-cs"/>
        </a:defRPr>
      </a:lvl3pPr>
      <a:lvl4pPr marL="1706933" indent="-243848" algn="l" defTabSz="975390" rtl="0" eaLnBrk="1" latinLnBrk="0" hangingPunct="1">
        <a:lnSpc>
          <a:spcPct val="90000"/>
        </a:lnSpc>
        <a:spcBef>
          <a:spcPts val="533"/>
        </a:spcBef>
        <a:buFont typeface="Arial" panose="020B0604020202020204" pitchFamily="34" charset="0"/>
        <a:buChar char="•"/>
        <a:defRPr sz="1920" kern="1200">
          <a:solidFill>
            <a:schemeClr val="tx1"/>
          </a:solidFill>
          <a:latin typeface="+mn-lt"/>
          <a:ea typeface="+mn-ea"/>
          <a:cs typeface="+mn-cs"/>
        </a:defRPr>
      </a:lvl4pPr>
      <a:lvl5pPr marL="2194629" indent="-243848" algn="l" defTabSz="975390" rtl="0" eaLnBrk="1" latinLnBrk="0" hangingPunct="1">
        <a:lnSpc>
          <a:spcPct val="90000"/>
        </a:lnSpc>
        <a:spcBef>
          <a:spcPts val="533"/>
        </a:spcBef>
        <a:buFont typeface="Arial" panose="020B0604020202020204" pitchFamily="34" charset="0"/>
        <a:buChar char="•"/>
        <a:defRPr sz="1920" kern="1200">
          <a:solidFill>
            <a:schemeClr val="tx1"/>
          </a:solidFill>
          <a:latin typeface="+mn-lt"/>
          <a:ea typeface="+mn-ea"/>
          <a:cs typeface="+mn-cs"/>
        </a:defRPr>
      </a:lvl5pPr>
      <a:lvl6pPr marL="2682324" indent="-243848" algn="l" defTabSz="975390" rtl="0" eaLnBrk="1" latinLnBrk="0" hangingPunct="1">
        <a:lnSpc>
          <a:spcPct val="90000"/>
        </a:lnSpc>
        <a:spcBef>
          <a:spcPts val="533"/>
        </a:spcBef>
        <a:buFont typeface="Arial" panose="020B0604020202020204" pitchFamily="34" charset="0"/>
        <a:buChar char="•"/>
        <a:defRPr sz="1920" kern="1200">
          <a:solidFill>
            <a:schemeClr val="tx1"/>
          </a:solidFill>
          <a:latin typeface="+mn-lt"/>
          <a:ea typeface="+mn-ea"/>
          <a:cs typeface="+mn-cs"/>
        </a:defRPr>
      </a:lvl6pPr>
      <a:lvl7pPr marL="3170019" indent="-243848" algn="l" defTabSz="975390" rtl="0" eaLnBrk="1" latinLnBrk="0" hangingPunct="1">
        <a:lnSpc>
          <a:spcPct val="90000"/>
        </a:lnSpc>
        <a:spcBef>
          <a:spcPts val="533"/>
        </a:spcBef>
        <a:buFont typeface="Arial" panose="020B0604020202020204" pitchFamily="34" charset="0"/>
        <a:buChar char="•"/>
        <a:defRPr sz="1920" kern="1200">
          <a:solidFill>
            <a:schemeClr val="tx1"/>
          </a:solidFill>
          <a:latin typeface="+mn-lt"/>
          <a:ea typeface="+mn-ea"/>
          <a:cs typeface="+mn-cs"/>
        </a:defRPr>
      </a:lvl7pPr>
      <a:lvl8pPr marL="3657714" indent="-243848" algn="l" defTabSz="975390" rtl="0" eaLnBrk="1" latinLnBrk="0" hangingPunct="1">
        <a:lnSpc>
          <a:spcPct val="90000"/>
        </a:lnSpc>
        <a:spcBef>
          <a:spcPts val="533"/>
        </a:spcBef>
        <a:buFont typeface="Arial" panose="020B0604020202020204" pitchFamily="34" charset="0"/>
        <a:buChar char="•"/>
        <a:defRPr sz="1920" kern="1200">
          <a:solidFill>
            <a:schemeClr val="tx1"/>
          </a:solidFill>
          <a:latin typeface="+mn-lt"/>
          <a:ea typeface="+mn-ea"/>
          <a:cs typeface="+mn-cs"/>
        </a:defRPr>
      </a:lvl8pPr>
      <a:lvl9pPr marL="4145410" indent="-243848" algn="l" defTabSz="975390" rtl="0" eaLnBrk="1" latinLnBrk="0" hangingPunct="1">
        <a:lnSpc>
          <a:spcPct val="90000"/>
        </a:lnSpc>
        <a:spcBef>
          <a:spcPts val="533"/>
        </a:spcBef>
        <a:buFont typeface="Arial" panose="020B0604020202020204" pitchFamily="34" charset="0"/>
        <a:buChar char="•"/>
        <a:defRPr sz="1920" kern="1200">
          <a:solidFill>
            <a:schemeClr val="tx1"/>
          </a:solidFill>
          <a:latin typeface="+mn-lt"/>
          <a:ea typeface="+mn-ea"/>
          <a:cs typeface="+mn-cs"/>
        </a:defRPr>
      </a:lvl9pPr>
    </p:bodyStyle>
    <p:otherStyle>
      <a:defPPr>
        <a:defRPr lang="en-US"/>
      </a:defPPr>
      <a:lvl1pPr marL="0" algn="l" defTabSz="975390" rtl="0" eaLnBrk="1" latinLnBrk="0" hangingPunct="1">
        <a:defRPr sz="1920" kern="1200">
          <a:solidFill>
            <a:schemeClr val="tx1"/>
          </a:solidFill>
          <a:latin typeface="+mn-lt"/>
          <a:ea typeface="+mn-ea"/>
          <a:cs typeface="+mn-cs"/>
        </a:defRPr>
      </a:lvl1pPr>
      <a:lvl2pPr marL="487695" algn="l" defTabSz="975390" rtl="0" eaLnBrk="1" latinLnBrk="0" hangingPunct="1">
        <a:defRPr sz="1920" kern="1200">
          <a:solidFill>
            <a:schemeClr val="tx1"/>
          </a:solidFill>
          <a:latin typeface="+mn-lt"/>
          <a:ea typeface="+mn-ea"/>
          <a:cs typeface="+mn-cs"/>
        </a:defRPr>
      </a:lvl2pPr>
      <a:lvl3pPr marL="975390" algn="l" defTabSz="975390" rtl="0" eaLnBrk="1" latinLnBrk="0" hangingPunct="1">
        <a:defRPr sz="1920" kern="1200">
          <a:solidFill>
            <a:schemeClr val="tx1"/>
          </a:solidFill>
          <a:latin typeface="+mn-lt"/>
          <a:ea typeface="+mn-ea"/>
          <a:cs typeface="+mn-cs"/>
        </a:defRPr>
      </a:lvl3pPr>
      <a:lvl4pPr marL="1463086" algn="l" defTabSz="975390" rtl="0" eaLnBrk="1" latinLnBrk="0" hangingPunct="1">
        <a:defRPr sz="1920" kern="1200">
          <a:solidFill>
            <a:schemeClr val="tx1"/>
          </a:solidFill>
          <a:latin typeface="+mn-lt"/>
          <a:ea typeface="+mn-ea"/>
          <a:cs typeface="+mn-cs"/>
        </a:defRPr>
      </a:lvl4pPr>
      <a:lvl5pPr marL="1950781" algn="l" defTabSz="975390" rtl="0" eaLnBrk="1" latinLnBrk="0" hangingPunct="1">
        <a:defRPr sz="1920" kern="1200">
          <a:solidFill>
            <a:schemeClr val="tx1"/>
          </a:solidFill>
          <a:latin typeface="+mn-lt"/>
          <a:ea typeface="+mn-ea"/>
          <a:cs typeface="+mn-cs"/>
        </a:defRPr>
      </a:lvl5pPr>
      <a:lvl6pPr marL="2438476" algn="l" defTabSz="975390" rtl="0" eaLnBrk="1" latinLnBrk="0" hangingPunct="1">
        <a:defRPr sz="1920" kern="1200">
          <a:solidFill>
            <a:schemeClr val="tx1"/>
          </a:solidFill>
          <a:latin typeface="+mn-lt"/>
          <a:ea typeface="+mn-ea"/>
          <a:cs typeface="+mn-cs"/>
        </a:defRPr>
      </a:lvl6pPr>
      <a:lvl7pPr marL="2926171" algn="l" defTabSz="975390" rtl="0" eaLnBrk="1" latinLnBrk="0" hangingPunct="1">
        <a:defRPr sz="1920" kern="1200">
          <a:solidFill>
            <a:schemeClr val="tx1"/>
          </a:solidFill>
          <a:latin typeface="+mn-lt"/>
          <a:ea typeface="+mn-ea"/>
          <a:cs typeface="+mn-cs"/>
        </a:defRPr>
      </a:lvl7pPr>
      <a:lvl8pPr marL="3413867" algn="l" defTabSz="975390" rtl="0" eaLnBrk="1" latinLnBrk="0" hangingPunct="1">
        <a:defRPr sz="1920" kern="1200">
          <a:solidFill>
            <a:schemeClr val="tx1"/>
          </a:solidFill>
          <a:latin typeface="+mn-lt"/>
          <a:ea typeface="+mn-ea"/>
          <a:cs typeface="+mn-cs"/>
        </a:defRPr>
      </a:lvl8pPr>
      <a:lvl9pPr marL="3901562" algn="l" defTabSz="975390" rtl="0" eaLnBrk="1" latinLnBrk="0" hangingPunct="1">
        <a:defRPr sz="192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emf"/><Relationship Id="rId1" Type="http://schemas.openxmlformats.org/officeDocument/2006/relationships/slideLayout" Target="../slideLayouts/slideLayout4.xml"/><Relationship Id="rId4" Type="http://schemas.openxmlformats.org/officeDocument/2006/relationships/image" Target="../media/image15.svg"/></Relationships>
</file>

<file path=ppt/slides/_rels/slide3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hyperlink" Target="https://pixabay.com/fr/utilisateur-les-utilisateurs-user-3365840/" TargetMode="External"/><Relationship Id="rId2" Type="http://schemas.openxmlformats.org/officeDocument/2006/relationships/image" Target="../media/image22.png"/><Relationship Id="rId1" Type="http://schemas.openxmlformats.org/officeDocument/2006/relationships/slideLayout" Target="../slideLayouts/slideLayout1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hyperlink" Target="https://pixabay.com/fr/utilisateur-les-utilisateurs-user-3365840/" TargetMode="External"/><Relationship Id="rId7" Type="http://schemas.openxmlformats.org/officeDocument/2006/relationships/hyperlink" Target="https://www.mikefal.net/tag/sql-server/" TargetMode="External"/><Relationship Id="rId2" Type="http://schemas.openxmlformats.org/officeDocument/2006/relationships/image" Target="../media/image28.png"/><Relationship Id="rId1" Type="http://schemas.openxmlformats.org/officeDocument/2006/relationships/slideLayout" Target="../slideLayouts/slideLayout13.xml"/><Relationship Id="rId6" Type="http://schemas.openxmlformats.org/officeDocument/2006/relationships/image" Target="../media/image30.png"/><Relationship Id="rId5" Type="http://schemas.openxmlformats.org/officeDocument/2006/relationships/hyperlink" Target="https://commons.wikimedia.org/wiki/File:AWS_Simple_Icons_Networking_Amazon_Elastic_Load_Balancer.svg" TargetMode="External"/><Relationship Id="rId4" Type="http://schemas.openxmlformats.org/officeDocument/2006/relationships/image" Target="../media/image29.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8" Type="http://schemas.openxmlformats.org/officeDocument/2006/relationships/image" Target="../media/image31.jpeg"/><Relationship Id="rId3" Type="http://schemas.openxmlformats.org/officeDocument/2006/relationships/hyperlink" Target="https://pixabay.com/fr/utilisateur-les-utilisateurs-user-3365840/" TargetMode="External"/><Relationship Id="rId7" Type="http://schemas.openxmlformats.org/officeDocument/2006/relationships/hyperlink" Target="https://www.mikefal.net/tag/sql-server/" TargetMode="External"/><Relationship Id="rId2" Type="http://schemas.openxmlformats.org/officeDocument/2006/relationships/image" Target="../media/image28.png"/><Relationship Id="rId1" Type="http://schemas.openxmlformats.org/officeDocument/2006/relationships/slideLayout" Target="../slideLayouts/slideLayout11.xml"/><Relationship Id="rId6" Type="http://schemas.openxmlformats.org/officeDocument/2006/relationships/image" Target="../media/image30.png"/><Relationship Id="rId5" Type="http://schemas.openxmlformats.org/officeDocument/2006/relationships/hyperlink" Target="https://commons.wikimedia.org/wiki/File:AWS_Simple_Icons_Networking_Amazon_Elastic_Load_Balancer.svg" TargetMode="External"/><Relationship Id="rId4" Type="http://schemas.openxmlformats.org/officeDocument/2006/relationships/image" Target="../media/image29.png"/><Relationship Id="rId9" Type="http://schemas.openxmlformats.org/officeDocument/2006/relationships/image" Target="../media/image3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Software architecture"/>
          <p:cNvSpPr txBox="1">
            <a:spLocks noGrp="1"/>
          </p:cNvSpPr>
          <p:nvPr>
            <p:ph type="ctrTitle"/>
          </p:nvPr>
        </p:nvSpPr>
        <p:spPr>
          <a:prstGeom prst="rect">
            <a:avLst/>
          </a:prstGeom>
        </p:spPr>
        <p:txBody>
          <a:bodyPr/>
          <a:lstStyle/>
          <a:p>
            <a:r>
              <a:t>Software architecture</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Figure 4.2 shows a system with two components (C1 and C2) that share a common database.…"/>
          <p:cNvSpPr txBox="1">
            <a:spLocks noGrp="1"/>
          </p:cNvSpPr>
          <p:nvPr>
            <p:ph type="body" idx="1"/>
          </p:nvPr>
        </p:nvSpPr>
        <p:spPr>
          <a:xfrm>
            <a:off x="154755" y="1650504"/>
            <a:ext cx="9076581" cy="7197230"/>
          </a:xfrm>
          <a:prstGeom prst="rect">
            <a:avLst/>
          </a:prstGeom>
        </p:spPr>
        <p:txBody>
          <a:bodyPr>
            <a:normAutofit lnSpcReduction="10000"/>
          </a:bodyPr>
          <a:lstStyle/>
          <a:p>
            <a:r>
              <a:rPr dirty="0"/>
              <a:t> </a:t>
            </a:r>
            <a:r>
              <a:rPr lang="en-US" dirty="0"/>
              <a:t>Consider</a:t>
            </a:r>
            <a:r>
              <a:rPr dirty="0"/>
              <a:t> a system with two </a:t>
            </a:r>
            <a:r>
              <a:rPr lang="en-US" dirty="0"/>
              <a:t>modules</a:t>
            </a:r>
            <a:r>
              <a:rPr dirty="0"/>
              <a:t> (C1 </a:t>
            </a:r>
            <a:r>
              <a:rPr lang="en-US" dirty="0"/>
              <a:t>&amp;</a:t>
            </a:r>
            <a:r>
              <a:rPr dirty="0"/>
              <a:t> C2) that share a common database. </a:t>
            </a:r>
          </a:p>
          <a:p>
            <a:pPr lvl="1"/>
            <a:r>
              <a:rPr dirty="0"/>
              <a:t>Assume C1 runs slowly because it has to reorganize the information in the database before using it. </a:t>
            </a:r>
          </a:p>
          <a:p>
            <a:pPr lvl="1"/>
            <a:r>
              <a:rPr lang="en-US" dirty="0"/>
              <a:t>T</a:t>
            </a:r>
            <a:r>
              <a:rPr dirty="0"/>
              <a:t>o make C1 faster </a:t>
            </a:r>
            <a:r>
              <a:rPr lang="en-US" dirty="0"/>
              <a:t>we need to </a:t>
            </a:r>
            <a:r>
              <a:rPr dirty="0"/>
              <a:t>change the database. </a:t>
            </a:r>
            <a:endParaRPr lang="en-US" dirty="0"/>
          </a:p>
          <a:p>
            <a:pPr lvl="1"/>
            <a:r>
              <a:rPr dirty="0"/>
              <a:t>This means that C2 also has to be changed, which may, potentially, affect its response time.</a:t>
            </a:r>
          </a:p>
          <a:p>
            <a:r>
              <a:rPr lang="en-US" dirty="0"/>
              <a:t>Now, consider that </a:t>
            </a:r>
            <a:r>
              <a:rPr dirty="0"/>
              <a:t>each component has its own copy of the parts of the database that it needs. </a:t>
            </a:r>
          </a:p>
          <a:p>
            <a:pPr lvl="1"/>
            <a:r>
              <a:rPr lang="en-US" dirty="0"/>
              <a:t>C</a:t>
            </a:r>
            <a:r>
              <a:rPr dirty="0"/>
              <a:t>hang</a:t>
            </a:r>
            <a:r>
              <a:rPr lang="en-US" dirty="0"/>
              <a:t>ing</a:t>
            </a:r>
            <a:r>
              <a:rPr dirty="0"/>
              <a:t> the database </a:t>
            </a:r>
            <a:r>
              <a:rPr lang="en-US" dirty="0"/>
              <a:t>for C1 </a:t>
            </a:r>
            <a:r>
              <a:rPr dirty="0"/>
              <a:t>does not affect </a:t>
            </a:r>
            <a:r>
              <a:rPr lang="en-US" dirty="0"/>
              <a:t>C2</a:t>
            </a:r>
            <a:endParaRPr dirty="0"/>
          </a:p>
          <a:p>
            <a:r>
              <a:rPr dirty="0"/>
              <a:t>However, a multi-database architecture may run more slowly and may cost more to implement and change. </a:t>
            </a:r>
          </a:p>
          <a:p>
            <a:pPr lvl="1"/>
            <a:r>
              <a:rPr dirty="0"/>
              <a:t>A</a:t>
            </a:r>
            <a:r>
              <a:rPr lang="en-US" dirty="0"/>
              <a:t>lso </a:t>
            </a:r>
            <a:r>
              <a:rPr dirty="0"/>
              <a:t>a mechanism (</a:t>
            </a:r>
            <a:r>
              <a:rPr lang="en-US" dirty="0" err="1"/>
              <a:t>eg</a:t>
            </a:r>
            <a:r>
              <a:rPr lang="en-US" dirty="0"/>
              <a:t>,</a:t>
            </a:r>
            <a:r>
              <a:rPr dirty="0"/>
              <a:t> C3) </a:t>
            </a:r>
            <a:r>
              <a:rPr lang="en-US" dirty="0"/>
              <a:t>needed </a:t>
            </a:r>
            <a:r>
              <a:rPr dirty="0"/>
              <a:t>to ensure that the data shared by C1 and C2 is kept consistent when it is changed. </a:t>
            </a:r>
          </a:p>
        </p:txBody>
      </p:sp>
      <p:sp>
        <p:nvSpPr>
          <p:cNvPr id="99" name="Maintainability and performance"/>
          <p:cNvSpPr txBox="1">
            <a:spLocks noGrp="1"/>
          </p:cNvSpPr>
          <p:nvPr>
            <p:ph type="title"/>
          </p:nvPr>
        </p:nvSpPr>
        <p:spPr>
          <a:prstGeom prst="rect">
            <a:avLst/>
          </a:prstGeom>
        </p:spPr>
        <p:txBody>
          <a:bodyPr/>
          <a:lstStyle/>
          <a:p>
            <a:r>
              <a:rPr dirty="0"/>
              <a:t>Maintainability </a:t>
            </a:r>
            <a:r>
              <a:rPr lang="en-US" dirty="0"/>
              <a:t>vs</a:t>
            </a:r>
            <a:r>
              <a:rPr dirty="0"/>
              <a:t> performance</a:t>
            </a:r>
          </a:p>
        </p:txBody>
      </p:sp>
      <p:sp>
        <p:nvSpPr>
          <p:cNvPr id="100"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10</a:t>
            </a:fld>
            <a:endParaRPr/>
          </a:p>
        </p:txBody>
      </p:sp>
      <p:pic>
        <p:nvPicPr>
          <p:cNvPr id="2" name="Picture 1">
            <a:extLst>
              <a:ext uri="{FF2B5EF4-FFF2-40B4-BE49-F238E27FC236}">
                <a16:creationId xmlns:a16="http://schemas.microsoft.com/office/drawing/2014/main" id="{8D89A665-41FE-A6E1-AF0B-EC57AA395D58}"/>
              </a:ext>
            </a:extLst>
          </p:cNvPr>
          <p:cNvPicPr>
            <a:picLocks noChangeAspect="1"/>
          </p:cNvPicPr>
          <p:nvPr/>
        </p:nvPicPr>
        <p:blipFill rotWithShape="1">
          <a:blip r:embed="rId2">
            <a:extLst>
              <a:ext uri="{28A0092B-C50C-407E-A947-70E740481C1C}">
                <a14:useLocalDpi xmlns:a14="http://schemas.microsoft.com/office/drawing/2010/main" val="0"/>
              </a:ext>
            </a:extLst>
          </a:blip>
          <a:srcRect l="29643" t="10007" r="27696" b="63617"/>
          <a:stretch/>
        </p:blipFill>
        <p:spPr>
          <a:xfrm>
            <a:off x="8732721" y="1421905"/>
            <a:ext cx="4272079" cy="3772396"/>
          </a:xfrm>
          <a:prstGeom prst="rect">
            <a:avLst/>
          </a:prstGeom>
        </p:spPr>
      </p:pic>
      <p:pic>
        <p:nvPicPr>
          <p:cNvPr id="3" name="Picture 2">
            <a:extLst>
              <a:ext uri="{FF2B5EF4-FFF2-40B4-BE49-F238E27FC236}">
                <a16:creationId xmlns:a16="http://schemas.microsoft.com/office/drawing/2014/main" id="{429D05F0-7414-E3D8-8C9B-C5F42ED2FEAC}"/>
              </a:ext>
            </a:extLst>
          </p:cNvPr>
          <p:cNvPicPr>
            <a:picLocks noChangeAspect="1"/>
          </p:cNvPicPr>
          <p:nvPr/>
        </p:nvPicPr>
        <p:blipFill rotWithShape="1">
          <a:blip r:embed="rId3">
            <a:extLst>
              <a:ext uri="{28A0092B-C50C-407E-A947-70E740481C1C}">
                <a14:useLocalDpi xmlns:a14="http://schemas.microsoft.com/office/drawing/2010/main" val="0"/>
              </a:ext>
            </a:extLst>
          </a:blip>
          <a:srcRect l="26061" t="9799" r="26012" b="54240"/>
          <a:stretch/>
        </p:blipFill>
        <p:spPr>
          <a:xfrm>
            <a:off x="8810097" y="5249119"/>
            <a:ext cx="4117325" cy="4412197"/>
          </a:xfrm>
          <a:prstGeom prst="rect">
            <a:avLst/>
          </a:prstGeom>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8">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8">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8">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8">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8">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8">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8">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 name="Figure 4.4 Issues that influence architectural decisions"/>
          <p:cNvSpPr txBox="1">
            <a:spLocks noGrp="1"/>
          </p:cNvSpPr>
          <p:nvPr>
            <p:ph type="title"/>
          </p:nvPr>
        </p:nvSpPr>
        <p:spPr>
          <a:prstGeom prst="rect">
            <a:avLst/>
          </a:prstGeom>
        </p:spPr>
        <p:txBody>
          <a:bodyPr>
            <a:noAutofit/>
          </a:bodyPr>
          <a:lstStyle/>
          <a:p>
            <a:r>
              <a:rPr sz="4000" dirty="0">
                <a:solidFill>
                  <a:schemeClr val="tx1">
                    <a:lumMod val="75000"/>
                  </a:schemeClr>
                </a:solidFill>
              </a:rPr>
              <a:t>Issues that influence architectural decisions</a:t>
            </a:r>
          </a:p>
        </p:txBody>
      </p:sp>
      <p:sp>
        <p:nvSpPr>
          <p:cNvPr id="111"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11</a:t>
            </a:fld>
            <a:endParaRPr/>
          </a:p>
        </p:txBody>
      </p:sp>
      <p:pic>
        <p:nvPicPr>
          <p:cNvPr id="5" name="Picture 4">
            <a:extLst>
              <a:ext uri="{FF2B5EF4-FFF2-40B4-BE49-F238E27FC236}">
                <a16:creationId xmlns:a16="http://schemas.microsoft.com/office/drawing/2014/main" id="{DD72CA02-3758-444F-8543-359C36F6A4F7}"/>
              </a:ext>
            </a:extLst>
          </p:cNvPr>
          <p:cNvPicPr>
            <a:picLocks noChangeAspect="1"/>
          </p:cNvPicPr>
          <p:nvPr/>
        </p:nvPicPr>
        <p:blipFill rotWithShape="1">
          <a:blip r:embed="rId2">
            <a:extLst>
              <a:ext uri="{28A0092B-C50C-407E-A947-70E740481C1C}">
                <a14:useLocalDpi xmlns:a14="http://schemas.microsoft.com/office/drawing/2010/main" val="0"/>
              </a:ext>
            </a:extLst>
          </a:blip>
          <a:srcRect l="20824" t="18290" r="28489" b="54546"/>
          <a:stretch/>
        </p:blipFill>
        <p:spPr>
          <a:xfrm>
            <a:off x="952500" y="1546822"/>
            <a:ext cx="10772775" cy="7838478"/>
          </a:xfrm>
          <a:prstGeom prst="rect">
            <a:avLst/>
          </a:prstGeom>
        </p:spPr>
      </p:pic>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 name="Nonfunctional product characteristics Nonfunctional product characteristics such as security and performance affect all users. If you get these wrong, your product will is unlikely to be a commercial success. Unfortunately, some characteristics are opposing, so you can only optimize the most important.…"/>
          <p:cNvSpPr txBox="1">
            <a:spLocks noGrp="1"/>
          </p:cNvSpPr>
          <p:nvPr>
            <p:ph type="body" idx="1"/>
          </p:nvPr>
        </p:nvSpPr>
        <p:spPr>
          <a:xfrm>
            <a:off x="952500" y="1435100"/>
            <a:ext cx="11099800" cy="7692281"/>
          </a:xfrm>
          <a:prstGeom prst="rect">
            <a:avLst/>
          </a:prstGeom>
        </p:spPr>
        <p:txBody>
          <a:bodyPr>
            <a:normAutofit/>
          </a:bodyPr>
          <a:lstStyle/>
          <a:p>
            <a:pPr defTabSz="519937">
              <a:spcBef>
                <a:spcPts val="1700"/>
              </a:spcBef>
              <a:defRPr sz="2136"/>
            </a:pPr>
            <a:r>
              <a:rPr i="1" dirty="0"/>
              <a:t>Nonfunctional product characteristics</a:t>
            </a:r>
            <a:r>
              <a:rPr lang="en-US" i="1" dirty="0"/>
              <a:t> </a:t>
            </a:r>
            <a:r>
              <a:rPr lang="fa-IR" dirty="0"/>
              <a:t>)</a:t>
            </a:r>
            <a:r>
              <a:rPr dirty="0"/>
              <a:t>such as security and performance</a:t>
            </a:r>
            <a:r>
              <a:rPr lang="en-US" dirty="0"/>
              <a:t>)</a:t>
            </a:r>
            <a:r>
              <a:rPr dirty="0"/>
              <a:t> affect all users. </a:t>
            </a:r>
            <a:endParaRPr lang="en-US" dirty="0"/>
          </a:p>
          <a:p>
            <a:pPr marL="342900" indent="-342900" defTabSz="519937">
              <a:spcBef>
                <a:spcPts val="600"/>
              </a:spcBef>
              <a:buFont typeface="Arial" panose="020B0604020202020204" pitchFamily="34" charset="0"/>
              <a:buChar char="•"/>
              <a:defRPr sz="2136"/>
            </a:pPr>
            <a:r>
              <a:rPr dirty="0"/>
              <a:t>If you get these wrong, your product will </a:t>
            </a:r>
            <a:r>
              <a:rPr lang="en-US" dirty="0"/>
              <a:t>not </a:t>
            </a:r>
            <a:r>
              <a:rPr dirty="0"/>
              <a:t>be a commercial success.</a:t>
            </a:r>
            <a:endParaRPr lang="en-US" dirty="0"/>
          </a:p>
          <a:p>
            <a:pPr marL="342900" indent="-342900" defTabSz="519937">
              <a:spcBef>
                <a:spcPts val="600"/>
              </a:spcBef>
              <a:buFont typeface="Arial" panose="020B0604020202020204" pitchFamily="34" charset="0"/>
              <a:buChar char="•"/>
              <a:defRPr sz="2136"/>
            </a:pPr>
            <a:r>
              <a:rPr lang="en-US" dirty="0"/>
              <a:t>However,</a:t>
            </a:r>
            <a:r>
              <a:rPr dirty="0"/>
              <a:t> some</a:t>
            </a:r>
            <a:r>
              <a:rPr lang="en-US" dirty="0"/>
              <a:t> </a:t>
            </a:r>
            <a:r>
              <a:rPr dirty="0"/>
              <a:t>characteristics are </a:t>
            </a:r>
            <a:r>
              <a:rPr lang="en-US" dirty="0"/>
              <a:t>conflicting</a:t>
            </a:r>
            <a:r>
              <a:rPr dirty="0"/>
              <a:t>, so you can only optimize the most important</a:t>
            </a:r>
            <a:r>
              <a:rPr lang="en-US" dirty="0"/>
              <a:t> ones</a:t>
            </a:r>
            <a:r>
              <a:rPr dirty="0"/>
              <a:t>.</a:t>
            </a:r>
          </a:p>
          <a:p>
            <a:pPr defTabSz="519937">
              <a:spcBef>
                <a:spcPts val="1700"/>
              </a:spcBef>
              <a:defRPr sz="2136"/>
            </a:pPr>
            <a:r>
              <a:rPr i="1" dirty="0"/>
              <a:t>Product lifetime</a:t>
            </a:r>
            <a:endParaRPr lang="en-US" i="1" dirty="0"/>
          </a:p>
          <a:p>
            <a:pPr marL="342900" indent="-342900" defTabSz="519937">
              <a:lnSpc>
                <a:spcPct val="110000"/>
              </a:lnSpc>
              <a:spcBef>
                <a:spcPts val="600"/>
              </a:spcBef>
              <a:buFont typeface="Arial" panose="020B0604020202020204" pitchFamily="34" charset="0"/>
              <a:buChar char="•"/>
              <a:defRPr sz="2136"/>
            </a:pPr>
            <a:r>
              <a:rPr sz="2136" dirty="0"/>
              <a:t>If you anticipate a long product lifetime, you will need to create regular product revisions. </a:t>
            </a:r>
            <a:endParaRPr lang="en-US" sz="2136" dirty="0"/>
          </a:p>
          <a:p>
            <a:pPr marL="342900" indent="-342900" defTabSz="519937">
              <a:lnSpc>
                <a:spcPct val="110000"/>
              </a:lnSpc>
              <a:spcBef>
                <a:spcPts val="600"/>
              </a:spcBef>
              <a:buFont typeface="Arial" panose="020B0604020202020204" pitchFamily="34" charset="0"/>
              <a:buChar char="•"/>
              <a:defRPr sz="2136"/>
            </a:pPr>
            <a:r>
              <a:rPr sz="2136" dirty="0"/>
              <a:t>You need an architecture that is </a:t>
            </a:r>
            <a:r>
              <a:rPr sz="2136" u="sng" dirty="0"/>
              <a:t>evolvable</a:t>
            </a:r>
            <a:r>
              <a:rPr lang="en-US" sz="2136" dirty="0"/>
              <a:t> and </a:t>
            </a:r>
            <a:r>
              <a:rPr sz="2136" dirty="0"/>
              <a:t>can accommodate new features.</a:t>
            </a:r>
          </a:p>
          <a:p>
            <a:pPr defTabSz="519937">
              <a:spcBef>
                <a:spcPts val="1700"/>
              </a:spcBef>
              <a:defRPr sz="2136"/>
            </a:pPr>
            <a:r>
              <a:rPr i="1" dirty="0"/>
              <a:t>Software reuse</a:t>
            </a:r>
            <a:endParaRPr lang="en-US" i="1" dirty="0"/>
          </a:p>
          <a:p>
            <a:pPr marL="342900" indent="-342900" defTabSz="519937">
              <a:lnSpc>
                <a:spcPct val="120000"/>
              </a:lnSpc>
              <a:spcBef>
                <a:spcPts val="600"/>
              </a:spcBef>
              <a:buFont typeface="Arial" panose="020B0604020202020204" pitchFamily="34" charset="0"/>
              <a:buChar char="•"/>
              <a:defRPr sz="2136"/>
            </a:pPr>
            <a:r>
              <a:rPr sz="2136" dirty="0"/>
              <a:t>You can save time and effort</a:t>
            </a:r>
            <a:r>
              <a:rPr lang="en-US" sz="2136" dirty="0"/>
              <a:t> via </a:t>
            </a:r>
            <a:r>
              <a:rPr sz="2136" dirty="0"/>
              <a:t>reus</a:t>
            </a:r>
            <a:r>
              <a:rPr lang="en-US" sz="2136" dirty="0"/>
              <a:t>ing</a:t>
            </a:r>
            <a:r>
              <a:rPr sz="2136" dirty="0"/>
              <a:t> components from other open-source</a:t>
            </a:r>
            <a:r>
              <a:rPr lang="en-US" sz="2136" dirty="0"/>
              <a:t> products</a:t>
            </a:r>
            <a:r>
              <a:rPr sz="2136" dirty="0"/>
              <a:t>. </a:t>
            </a:r>
            <a:endParaRPr lang="en-US" sz="2136" dirty="0"/>
          </a:p>
          <a:p>
            <a:pPr marL="342900" indent="-342900" defTabSz="519937">
              <a:lnSpc>
                <a:spcPct val="120000"/>
              </a:lnSpc>
              <a:spcBef>
                <a:spcPts val="600"/>
              </a:spcBef>
              <a:buFont typeface="Arial" panose="020B0604020202020204" pitchFamily="34" charset="0"/>
              <a:buChar char="•"/>
              <a:defRPr sz="2136"/>
            </a:pPr>
            <a:r>
              <a:rPr lang="en-US" sz="2136" dirty="0"/>
              <a:t>T</a:t>
            </a:r>
            <a:r>
              <a:rPr sz="2136" dirty="0"/>
              <a:t>his constrains </a:t>
            </a:r>
            <a:r>
              <a:rPr lang="en-US" sz="2136" dirty="0"/>
              <a:t>the</a:t>
            </a:r>
            <a:r>
              <a:rPr sz="2136" dirty="0"/>
              <a:t> architectural choices</a:t>
            </a:r>
            <a:r>
              <a:rPr lang="en-US" sz="2136" dirty="0"/>
              <a:t>:</a:t>
            </a:r>
            <a:r>
              <a:rPr sz="2136" dirty="0"/>
              <a:t> you must fit your design </a:t>
            </a:r>
            <a:r>
              <a:rPr lang="en-US" sz="2136" dirty="0"/>
              <a:t>to</a:t>
            </a:r>
            <a:r>
              <a:rPr sz="2136" dirty="0"/>
              <a:t> the </a:t>
            </a:r>
            <a:r>
              <a:rPr lang="en-US" sz="2136" dirty="0"/>
              <a:t>reused </a:t>
            </a:r>
            <a:r>
              <a:rPr sz="2136" dirty="0"/>
              <a:t>software.</a:t>
            </a:r>
          </a:p>
          <a:p>
            <a:pPr defTabSz="519937">
              <a:spcBef>
                <a:spcPts val="1700"/>
              </a:spcBef>
              <a:defRPr sz="2136"/>
            </a:pPr>
            <a:r>
              <a:rPr i="1" dirty="0"/>
              <a:t>Number of users</a:t>
            </a:r>
            <a:endParaRPr lang="en-US" i="1" dirty="0"/>
          </a:p>
          <a:p>
            <a:pPr marL="342900" indent="-342900" defTabSz="519937">
              <a:lnSpc>
                <a:spcPct val="130000"/>
              </a:lnSpc>
              <a:spcBef>
                <a:spcPts val="600"/>
              </a:spcBef>
              <a:buFont typeface="Arial" panose="020B0604020202020204" pitchFamily="34" charset="0"/>
              <a:buChar char="•"/>
              <a:defRPr sz="2136"/>
            </a:pPr>
            <a:r>
              <a:rPr lang="en-US" sz="2136" dirty="0"/>
              <a:t>For the </a:t>
            </a:r>
            <a:r>
              <a:rPr sz="2136" dirty="0"/>
              <a:t>Internet</a:t>
            </a:r>
            <a:r>
              <a:rPr lang="en-US" sz="2136" dirty="0"/>
              <a:t>-based software</a:t>
            </a:r>
            <a:r>
              <a:rPr sz="2136" dirty="0"/>
              <a:t>, the number of users can change very quickly. </a:t>
            </a:r>
            <a:endParaRPr lang="en-US" sz="2136" dirty="0"/>
          </a:p>
          <a:p>
            <a:pPr marL="342900" indent="-342900" defTabSz="519937">
              <a:lnSpc>
                <a:spcPct val="110000"/>
              </a:lnSpc>
              <a:spcBef>
                <a:spcPts val="600"/>
              </a:spcBef>
              <a:buFont typeface="Arial" panose="020B0604020202020204" pitchFamily="34" charset="0"/>
              <a:buChar char="•"/>
              <a:defRPr sz="2136"/>
            </a:pPr>
            <a:r>
              <a:rPr sz="2136" dirty="0"/>
              <a:t>This can lead to performance degradation unless you design your architecture </a:t>
            </a:r>
            <a:r>
              <a:rPr lang="en-US" sz="2136" dirty="0"/>
              <a:t>to</a:t>
            </a:r>
            <a:r>
              <a:rPr sz="2136" dirty="0"/>
              <a:t> quickly scaled up and down</a:t>
            </a:r>
            <a:r>
              <a:rPr dirty="0"/>
              <a:t>.</a:t>
            </a:r>
          </a:p>
          <a:p>
            <a:pPr defTabSz="519937">
              <a:spcBef>
                <a:spcPts val="1700"/>
              </a:spcBef>
              <a:defRPr sz="2136"/>
            </a:pPr>
            <a:r>
              <a:rPr i="1" dirty="0"/>
              <a:t>Software compatibility</a:t>
            </a:r>
            <a:endParaRPr lang="en-US" i="1" dirty="0"/>
          </a:p>
          <a:p>
            <a:pPr marL="342900" indent="-342900" defTabSz="519937">
              <a:spcBef>
                <a:spcPts val="600"/>
              </a:spcBef>
              <a:buFont typeface="Arial" panose="020B0604020202020204" pitchFamily="34" charset="0"/>
              <a:buChar char="•"/>
              <a:defRPr sz="2136"/>
            </a:pPr>
            <a:r>
              <a:rPr sz="2136" dirty="0"/>
              <a:t>For some products, it is important to maintain compatibility with other software. </a:t>
            </a:r>
            <a:endParaRPr lang="en-US" sz="2136" dirty="0"/>
          </a:p>
          <a:p>
            <a:pPr marL="342900" indent="-342900" defTabSz="519937">
              <a:spcBef>
                <a:spcPts val="600"/>
              </a:spcBef>
              <a:buFont typeface="Arial" panose="020B0604020202020204" pitchFamily="34" charset="0"/>
              <a:buChar char="•"/>
              <a:defRPr sz="2136"/>
            </a:pPr>
            <a:r>
              <a:rPr sz="2136" dirty="0"/>
              <a:t>This may limit architectural choices, such as the database software </a:t>
            </a:r>
            <a:r>
              <a:rPr dirty="0"/>
              <a:t>that you can use.</a:t>
            </a:r>
          </a:p>
        </p:txBody>
      </p:sp>
      <p:sp>
        <p:nvSpPr>
          <p:cNvPr id="115" name="Table 4.4 The importance of architectural design issues"/>
          <p:cNvSpPr txBox="1">
            <a:spLocks noGrp="1"/>
          </p:cNvSpPr>
          <p:nvPr>
            <p:ph type="title"/>
          </p:nvPr>
        </p:nvSpPr>
        <p:spPr>
          <a:prstGeom prst="rect">
            <a:avLst/>
          </a:prstGeom>
        </p:spPr>
        <p:txBody>
          <a:bodyPr>
            <a:noAutofit/>
          </a:bodyPr>
          <a:lstStyle/>
          <a:p>
            <a:r>
              <a:rPr sz="3600" dirty="0">
                <a:solidFill>
                  <a:schemeClr val="tx1">
                    <a:lumMod val="75000"/>
                  </a:schemeClr>
                </a:solidFill>
              </a:rPr>
              <a:t>The importance of architectural design issues</a:t>
            </a:r>
          </a:p>
        </p:txBody>
      </p:sp>
      <p:sp>
        <p:nvSpPr>
          <p:cNvPr id="116"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12</a:t>
            </a:fld>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4">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4">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4">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4">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4">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4">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4">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4">
                                            <p:txEl>
                                              <p:pRg st="10" end="1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4">
                                            <p:txEl>
                                              <p:pRg st="11" end="1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4">
                                            <p:txEl>
                                              <p:pRg st="12" end="12"/>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14">
                                            <p:txEl>
                                              <p:pRg st="13" end="13"/>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14">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System maintainability is an attribute that reflects how difficult and expensive it is to make changes to a system after it has been released to customers.…"/>
          <p:cNvSpPr txBox="1">
            <a:spLocks noGrp="1"/>
          </p:cNvSpPr>
          <p:nvPr>
            <p:ph type="body" idx="1"/>
          </p:nvPr>
        </p:nvSpPr>
        <p:spPr>
          <a:prstGeom prst="rect">
            <a:avLst/>
          </a:prstGeom>
        </p:spPr>
        <p:txBody>
          <a:bodyPr/>
          <a:lstStyle/>
          <a:p>
            <a:endParaRPr lang="en-US" sz="1400" dirty="0"/>
          </a:p>
          <a:p>
            <a:r>
              <a:rPr dirty="0"/>
              <a:t>System maintainability reflects how difficult and expensive it is to make changes to a system after it has been released to customers. </a:t>
            </a:r>
          </a:p>
          <a:p>
            <a:endParaRPr lang="en-US" dirty="0"/>
          </a:p>
          <a:p>
            <a:r>
              <a:rPr lang="en-US" dirty="0"/>
              <a:t>How to </a:t>
            </a:r>
            <a:r>
              <a:rPr dirty="0"/>
              <a:t>improve maintainability</a:t>
            </a:r>
            <a:r>
              <a:rPr lang="en-US" dirty="0"/>
              <a:t>?</a:t>
            </a:r>
          </a:p>
          <a:p>
            <a:pPr lvl="1">
              <a:spcBef>
                <a:spcPts val="1200"/>
              </a:spcBef>
            </a:pPr>
            <a:r>
              <a:rPr lang="en-US" dirty="0"/>
              <a:t>B</a:t>
            </a:r>
            <a:r>
              <a:rPr dirty="0"/>
              <a:t>uild</a:t>
            </a:r>
            <a:r>
              <a:rPr lang="en-US" dirty="0"/>
              <a:t> the</a:t>
            </a:r>
            <a:r>
              <a:rPr dirty="0"/>
              <a:t> system from small self-contained parts, each of which can be replaced or enhanced if changes are required. </a:t>
            </a:r>
          </a:p>
          <a:p>
            <a:pPr lvl="1"/>
            <a:r>
              <a:rPr lang="en-US" dirty="0"/>
              <a:t>For </a:t>
            </a:r>
            <a:r>
              <a:rPr dirty="0"/>
              <a:t>that</a:t>
            </a:r>
            <a:r>
              <a:rPr lang="en-US" dirty="0"/>
              <a:t>,</a:t>
            </a:r>
            <a:r>
              <a:rPr dirty="0"/>
              <a:t> the system should be decomposed into fine-grain components, each of which does one thing and one thing only. </a:t>
            </a:r>
          </a:p>
          <a:p>
            <a:endParaRPr lang="en-US" sz="1200" dirty="0"/>
          </a:p>
          <a:p>
            <a:r>
              <a:rPr lang="en-US" dirty="0"/>
              <a:t>However, i</a:t>
            </a:r>
            <a:r>
              <a:rPr dirty="0"/>
              <a:t>t takes time for components to communicate with each other</a:t>
            </a:r>
            <a:r>
              <a:rPr lang="en-US" dirty="0"/>
              <a:t>!</a:t>
            </a:r>
            <a:r>
              <a:rPr dirty="0"/>
              <a:t> </a:t>
            </a:r>
            <a:endParaRPr lang="en-US" dirty="0"/>
          </a:p>
          <a:p>
            <a:pPr lvl="1">
              <a:spcBef>
                <a:spcPts val="600"/>
              </a:spcBef>
            </a:pPr>
            <a:r>
              <a:rPr dirty="0"/>
              <a:t>Consequently, if many components are involved in implementing a product feature, the software will be slower. </a:t>
            </a:r>
          </a:p>
        </p:txBody>
      </p:sp>
      <p:sp>
        <p:nvSpPr>
          <p:cNvPr id="119" name="Trade off: Maintainability vs performance"/>
          <p:cNvSpPr txBox="1">
            <a:spLocks noGrp="1"/>
          </p:cNvSpPr>
          <p:nvPr>
            <p:ph type="title"/>
          </p:nvPr>
        </p:nvSpPr>
        <p:spPr>
          <a:prstGeom prst="rect">
            <a:avLst/>
          </a:prstGeom>
        </p:spPr>
        <p:txBody>
          <a:bodyPr/>
          <a:lstStyle/>
          <a:p>
            <a:r>
              <a:t>Trade off: Maintainability vs performance</a:t>
            </a:r>
          </a:p>
        </p:txBody>
      </p:sp>
      <p:sp>
        <p:nvSpPr>
          <p:cNvPr id="120"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13</a:t>
            </a:fld>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8">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8">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8">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8">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 name="You can achieve security by designing the system protection as a series of layers (Figure 4.5).…"/>
          <p:cNvSpPr txBox="1">
            <a:spLocks noGrp="1"/>
          </p:cNvSpPr>
          <p:nvPr>
            <p:ph type="body" idx="1"/>
          </p:nvPr>
        </p:nvSpPr>
        <p:spPr>
          <a:xfrm>
            <a:off x="378072" y="1658937"/>
            <a:ext cx="11857881" cy="7197230"/>
          </a:xfrm>
          <a:prstGeom prst="rect">
            <a:avLst/>
          </a:prstGeom>
        </p:spPr>
        <p:txBody>
          <a:bodyPr/>
          <a:lstStyle/>
          <a:p>
            <a:pPr rtl="0"/>
            <a:r>
              <a:rPr lang="en-US" dirty="0"/>
              <a:t>To </a:t>
            </a:r>
            <a:r>
              <a:rPr dirty="0"/>
              <a:t>achieve security</a:t>
            </a:r>
            <a:r>
              <a:rPr lang="en-US" dirty="0"/>
              <a:t>,</a:t>
            </a:r>
            <a:r>
              <a:rPr dirty="0"/>
              <a:t> </a:t>
            </a:r>
            <a:r>
              <a:rPr lang="en-US" dirty="0"/>
              <a:t>we can</a:t>
            </a:r>
            <a:r>
              <a:rPr dirty="0"/>
              <a:t> </a:t>
            </a:r>
            <a:r>
              <a:rPr lang="en-US" dirty="0"/>
              <a:t>design </a:t>
            </a:r>
            <a:r>
              <a:rPr dirty="0"/>
              <a:t>the system </a:t>
            </a:r>
            <a:r>
              <a:rPr lang="en-US" dirty="0"/>
              <a:t>with</a:t>
            </a:r>
            <a:r>
              <a:rPr dirty="0"/>
              <a:t> a series of </a:t>
            </a:r>
            <a:r>
              <a:rPr lang="en-US" dirty="0"/>
              <a:t>protection </a:t>
            </a:r>
            <a:r>
              <a:rPr dirty="0"/>
              <a:t>layers </a:t>
            </a:r>
          </a:p>
          <a:p>
            <a:pPr lvl="1">
              <a:spcBef>
                <a:spcPts val="600"/>
              </a:spcBef>
            </a:pPr>
            <a:r>
              <a:rPr dirty="0"/>
              <a:t>An attacker has to penetrate all </a:t>
            </a:r>
            <a:r>
              <a:rPr lang="en-US" dirty="0"/>
              <a:t>these</a:t>
            </a:r>
            <a:r>
              <a:rPr dirty="0"/>
              <a:t> layers </a:t>
            </a:r>
            <a:br>
              <a:rPr lang="en-US" dirty="0"/>
            </a:br>
            <a:r>
              <a:rPr dirty="0"/>
              <a:t>before the system is compromised. </a:t>
            </a:r>
          </a:p>
          <a:p>
            <a:endParaRPr lang="en-US" dirty="0"/>
          </a:p>
          <a:p>
            <a:endParaRPr lang="en-US" dirty="0"/>
          </a:p>
          <a:p>
            <a:r>
              <a:rPr lang="en-US" dirty="0"/>
              <a:t>A layered approach to security</a:t>
            </a:r>
            <a:br>
              <a:rPr lang="en-US" dirty="0"/>
            </a:br>
            <a:r>
              <a:rPr lang="en-US" dirty="0"/>
              <a:t>affects the software usability</a:t>
            </a:r>
          </a:p>
          <a:p>
            <a:pPr lvl="1"/>
            <a:r>
              <a:rPr lang="en-US" dirty="0"/>
              <a:t>Users have to remember information, </a:t>
            </a:r>
            <a:br>
              <a:rPr lang="en-US" dirty="0"/>
            </a:br>
            <a:r>
              <a:rPr lang="en-US" dirty="0"/>
              <a:t>like passwords. </a:t>
            </a:r>
          </a:p>
          <a:p>
            <a:pPr lvl="1"/>
            <a:r>
              <a:rPr lang="en-US" dirty="0"/>
              <a:t>Their interaction with the system is slowed down by the security features. </a:t>
            </a:r>
          </a:p>
          <a:p>
            <a:pPr lvl="1"/>
            <a:r>
              <a:rPr lang="en-US" dirty="0"/>
              <a:t>Many users find this irritating and often look for work-arounds so that they do not have to re-authenticate to access system features or data.</a:t>
            </a:r>
          </a:p>
          <a:p>
            <a:endParaRPr lang="en-US" dirty="0"/>
          </a:p>
          <a:p>
            <a:endParaRPr lang="en-US" dirty="0"/>
          </a:p>
          <a:p>
            <a:endParaRPr lang="en-US" dirty="0"/>
          </a:p>
          <a:p>
            <a:endParaRPr lang="en-US" dirty="0"/>
          </a:p>
        </p:txBody>
      </p:sp>
      <p:sp>
        <p:nvSpPr>
          <p:cNvPr id="123" name="Trade off: Security vs usability"/>
          <p:cNvSpPr txBox="1">
            <a:spLocks noGrp="1"/>
          </p:cNvSpPr>
          <p:nvPr>
            <p:ph type="title"/>
          </p:nvPr>
        </p:nvSpPr>
        <p:spPr>
          <a:prstGeom prst="rect">
            <a:avLst/>
          </a:prstGeom>
        </p:spPr>
        <p:txBody>
          <a:bodyPr/>
          <a:lstStyle/>
          <a:p>
            <a:r>
              <a:t>Trade off: Security vs usability</a:t>
            </a:r>
          </a:p>
        </p:txBody>
      </p:sp>
      <p:sp>
        <p:nvSpPr>
          <p:cNvPr id="124"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14</a:t>
            </a:fld>
            <a:endParaRPr/>
          </a:p>
        </p:txBody>
      </p:sp>
      <p:pic>
        <p:nvPicPr>
          <p:cNvPr id="2" name="Picture 1">
            <a:extLst>
              <a:ext uri="{FF2B5EF4-FFF2-40B4-BE49-F238E27FC236}">
                <a16:creationId xmlns:a16="http://schemas.microsoft.com/office/drawing/2014/main" id="{011181FE-0765-8A56-AD7E-02FD3833CD28}"/>
              </a:ext>
            </a:extLst>
          </p:cNvPr>
          <p:cNvPicPr>
            <a:picLocks noChangeAspect="1"/>
          </p:cNvPicPr>
          <p:nvPr/>
        </p:nvPicPr>
        <p:blipFill rotWithShape="1">
          <a:blip r:embed="rId2">
            <a:extLst>
              <a:ext uri="{28A0092B-C50C-407E-A947-70E740481C1C}">
                <a14:useLocalDpi xmlns:a14="http://schemas.microsoft.com/office/drawing/2010/main" val="0"/>
              </a:ext>
            </a:extLst>
          </a:blip>
          <a:srcRect l="19649" t="20178" r="13997" b="54330"/>
          <a:stretch/>
        </p:blipFill>
        <p:spPr>
          <a:xfrm>
            <a:off x="5714999" y="2482850"/>
            <a:ext cx="7429501" cy="4076700"/>
          </a:xfrm>
          <a:prstGeom prst="rect">
            <a:avLst/>
          </a:prstGeom>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2">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2">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2">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 name="A layered approach to security affects the usability of the software.…"/>
          <p:cNvSpPr txBox="1">
            <a:spLocks noGrp="1"/>
          </p:cNvSpPr>
          <p:nvPr>
            <p:ph type="body" idx="1"/>
          </p:nvPr>
        </p:nvSpPr>
        <p:spPr>
          <a:prstGeom prst="rect">
            <a:avLst/>
          </a:prstGeom>
        </p:spPr>
        <p:txBody>
          <a:bodyPr/>
          <a:lstStyle/>
          <a:p>
            <a:endParaRPr lang="en-US" dirty="0"/>
          </a:p>
          <a:p>
            <a:r>
              <a:rPr dirty="0"/>
              <a:t>To avoid this, you need an architecture:</a:t>
            </a:r>
          </a:p>
          <a:p>
            <a:pPr lvl="1"/>
            <a:r>
              <a:rPr dirty="0"/>
              <a:t> that doesn’t have too many security layers, </a:t>
            </a:r>
          </a:p>
          <a:p>
            <a:pPr lvl="1"/>
            <a:r>
              <a:rPr dirty="0"/>
              <a:t>that doesn’t enforce unnecessary security,</a:t>
            </a:r>
          </a:p>
          <a:p>
            <a:pPr lvl="1"/>
            <a:r>
              <a:rPr dirty="0"/>
              <a:t>that provides helper components that reduce the load on users.</a:t>
            </a:r>
          </a:p>
        </p:txBody>
      </p:sp>
      <p:sp>
        <p:nvSpPr>
          <p:cNvPr id="131" name="Usability issues"/>
          <p:cNvSpPr txBox="1">
            <a:spLocks noGrp="1"/>
          </p:cNvSpPr>
          <p:nvPr>
            <p:ph type="title"/>
          </p:nvPr>
        </p:nvSpPr>
        <p:spPr>
          <a:prstGeom prst="rect">
            <a:avLst/>
          </a:prstGeom>
        </p:spPr>
        <p:txBody>
          <a:bodyPr/>
          <a:lstStyle/>
          <a:p>
            <a:r>
              <a:rPr lang="en-US" dirty="0"/>
              <a:t>Security vs </a:t>
            </a:r>
            <a:r>
              <a:rPr dirty="0"/>
              <a:t>Usability issues</a:t>
            </a:r>
          </a:p>
        </p:txBody>
      </p:sp>
      <p:sp>
        <p:nvSpPr>
          <p:cNvPr id="132"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15</a:t>
            </a:fld>
            <a:endParaRPr/>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 name="Availability is particularly important in enterprise products, such as products for the finance industry, where 24/7 operation is expected.…"/>
          <p:cNvSpPr txBox="1">
            <a:spLocks noGrp="1"/>
          </p:cNvSpPr>
          <p:nvPr>
            <p:ph type="body" idx="1"/>
          </p:nvPr>
        </p:nvSpPr>
        <p:spPr>
          <a:prstGeom prst="rect">
            <a:avLst/>
          </a:prstGeom>
        </p:spPr>
        <p:txBody>
          <a:bodyPr/>
          <a:lstStyle/>
          <a:p>
            <a:r>
              <a:rPr lang="en-US" dirty="0"/>
              <a:t>Availability of a system is the amount of ‘uptime’ of that system. </a:t>
            </a:r>
          </a:p>
          <a:p>
            <a:pPr lvl="1">
              <a:spcBef>
                <a:spcPts val="600"/>
              </a:spcBef>
            </a:pPr>
            <a:r>
              <a:rPr lang="en-US" dirty="0"/>
              <a:t>Availability is expressed as a percentage of the time that a system is available to deliver user services.</a:t>
            </a:r>
          </a:p>
          <a:p>
            <a:pPr lvl="1"/>
            <a:r>
              <a:rPr lang="en-US" dirty="0"/>
              <a:t>Availability is important in enterprise products, e.g. finance industry, where 24/7 operation is expected. </a:t>
            </a:r>
            <a:endParaRPr dirty="0"/>
          </a:p>
          <a:p>
            <a:r>
              <a:rPr dirty="0"/>
              <a:t>Architecturally, you achieve availability by having redundant components in a system. </a:t>
            </a:r>
          </a:p>
          <a:p>
            <a:pPr lvl="1">
              <a:spcBef>
                <a:spcPts val="600"/>
              </a:spcBef>
            </a:pPr>
            <a:r>
              <a:rPr lang="en-US" dirty="0"/>
              <a:t>For </a:t>
            </a:r>
            <a:r>
              <a:rPr dirty="0"/>
              <a:t>redundancy, you include</a:t>
            </a:r>
            <a:r>
              <a:rPr lang="en-US" dirty="0"/>
              <a:t> “failure</a:t>
            </a:r>
            <a:r>
              <a:rPr dirty="0"/>
              <a:t> </a:t>
            </a:r>
            <a:r>
              <a:rPr lang="en-US" dirty="0"/>
              <a:t>detection”</a:t>
            </a:r>
            <a:r>
              <a:rPr dirty="0"/>
              <a:t>, and </a:t>
            </a:r>
            <a:r>
              <a:rPr lang="en-US" dirty="0"/>
              <a:t>"</a:t>
            </a:r>
            <a:r>
              <a:rPr dirty="0"/>
              <a:t>switching</a:t>
            </a:r>
            <a:r>
              <a:rPr lang="en-US" dirty="0"/>
              <a:t>"</a:t>
            </a:r>
            <a:r>
              <a:rPr dirty="0"/>
              <a:t> components </a:t>
            </a:r>
            <a:r>
              <a:rPr lang="en-US" dirty="0"/>
              <a:t>that</a:t>
            </a:r>
            <a:r>
              <a:rPr dirty="0"/>
              <a:t> switch operation to </a:t>
            </a:r>
            <a:r>
              <a:rPr lang="en-US" dirty="0"/>
              <a:t>the</a:t>
            </a:r>
            <a:r>
              <a:rPr dirty="0"/>
              <a:t> redundant component when a failure is detected. </a:t>
            </a:r>
          </a:p>
          <a:p>
            <a:r>
              <a:rPr dirty="0"/>
              <a:t>Implementing extra components</a:t>
            </a:r>
            <a:r>
              <a:rPr lang="en-US" dirty="0"/>
              <a:t>:</a:t>
            </a:r>
            <a:r>
              <a:rPr dirty="0"/>
              <a:t> </a:t>
            </a:r>
            <a:endParaRPr lang="en-US" dirty="0"/>
          </a:p>
          <a:p>
            <a:pPr lvl="1">
              <a:spcBef>
                <a:spcPts val="600"/>
              </a:spcBef>
            </a:pPr>
            <a:r>
              <a:rPr dirty="0"/>
              <a:t>takes time and increases the cost of system development</a:t>
            </a:r>
            <a:endParaRPr lang="en-US" dirty="0"/>
          </a:p>
          <a:p>
            <a:pPr lvl="1">
              <a:spcBef>
                <a:spcPts val="600"/>
              </a:spcBef>
            </a:pPr>
            <a:r>
              <a:rPr dirty="0"/>
              <a:t>adds complexity to the system and therefore increases the chances of introducing bugs and vulnerabilities.   </a:t>
            </a:r>
          </a:p>
        </p:txBody>
      </p:sp>
      <p:sp>
        <p:nvSpPr>
          <p:cNvPr id="135" name="Trade off: Availability vs time-to-market"/>
          <p:cNvSpPr txBox="1">
            <a:spLocks noGrp="1"/>
          </p:cNvSpPr>
          <p:nvPr>
            <p:ph type="title"/>
          </p:nvPr>
        </p:nvSpPr>
        <p:spPr>
          <a:prstGeom prst="rect">
            <a:avLst/>
          </a:prstGeom>
        </p:spPr>
        <p:txBody>
          <a:bodyPr/>
          <a:lstStyle/>
          <a:p>
            <a:r>
              <a:t>Trade off: Availability vs time-to-market</a:t>
            </a:r>
          </a:p>
        </p:txBody>
      </p:sp>
      <p:sp>
        <p:nvSpPr>
          <p:cNvPr id="136"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16</a:t>
            </a:fld>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4">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4">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4">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4">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How should the system be organized as a set of architectural components, where each of these components provides a subset of the overall system functionality?…"/>
          <p:cNvSpPr txBox="1">
            <a:spLocks noGrp="1"/>
          </p:cNvSpPr>
          <p:nvPr>
            <p:ph type="body" idx="1"/>
          </p:nvPr>
        </p:nvSpPr>
        <p:spPr>
          <a:prstGeom prst="rect">
            <a:avLst/>
          </a:prstGeom>
        </p:spPr>
        <p:txBody>
          <a:bodyPr/>
          <a:lstStyle/>
          <a:p>
            <a:r>
              <a:rPr dirty="0"/>
              <a:t>How should the system be organized as a set of architectural components, where each of these components provides a subset of the overall system functionality? </a:t>
            </a:r>
          </a:p>
          <a:p>
            <a:pPr lvl="1"/>
            <a:r>
              <a:rPr dirty="0"/>
              <a:t>The organization should deliver the system security, reliability and performance.</a:t>
            </a:r>
          </a:p>
          <a:p>
            <a:endParaRPr lang="en-US" dirty="0"/>
          </a:p>
          <a:p>
            <a:r>
              <a:rPr dirty="0"/>
              <a:t>How should these architectural components be distributed and communicate with each other?</a:t>
            </a:r>
          </a:p>
          <a:p>
            <a:endParaRPr lang="en-US" dirty="0"/>
          </a:p>
          <a:p>
            <a:r>
              <a:rPr dirty="0"/>
              <a:t>What technologies should you use in building the system and what components should be reused?</a:t>
            </a:r>
          </a:p>
        </p:txBody>
      </p:sp>
      <p:sp>
        <p:nvSpPr>
          <p:cNvPr id="139" name="Architectural design questions"/>
          <p:cNvSpPr txBox="1">
            <a:spLocks noGrp="1"/>
          </p:cNvSpPr>
          <p:nvPr>
            <p:ph type="title"/>
          </p:nvPr>
        </p:nvSpPr>
        <p:spPr>
          <a:prstGeom prst="rect">
            <a:avLst/>
          </a:prstGeom>
        </p:spPr>
        <p:txBody>
          <a:bodyPr/>
          <a:lstStyle/>
          <a:p>
            <a:r>
              <a:t>Architectural design questions</a:t>
            </a:r>
          </a:p>
        </p:txBody>
      </p:sp>
      <p:sp>
        <p:nvSpPr>
          <p:cNvPr id="140"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17</a:t>
            </a:fld>
            <a:endParaRPr/>
          </a:p>
        </p:txBody>
      </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 name="Abstraction in software design means that you focus on the essential elements of a system or software component without concern for its details.…"/>
          <p:cNvSpPr txBox="1">
            <a:spLocks noGrp="1"/>
          </p:cNvSpPr>
          <p:nvPr>
            <p:ph type="body" idx="1"/>
          </p:nvPr>
        </p:nvSpPr>
        <p:spPr>
          <a:prstGeom prst="rect">
            <a:avLst/>
          </a:prstGeom>
        </p:spPr>
        <p:txBody>
          <a:bodyPr/>
          <a:lstStyle/>
          <a:p>
            <a:r>
              <a:rPr dirty="0"/>
              <a:t>Abstraction in software design means </a:t>
            </a:r>
            <a:r>
              <a:rPr lang="en-US" dirty="0"/>
              <a:t>to </a:t>
            </a:r>
            <a:r>
              <a:rPr dirty="0"/>
              <a:t>focus on the essential elements of a system or software component without concern for its details.  </a:t>
            </a:r>
          </a:p>
          <a:p>
            <a:endParaRPr lang="en-US" dirty="0"/>
          </a:p>
          <a:p>
            <a:r>
              <a:rPr dirty="0"/>
              <a:t>At the architectural level, your concern should be on </a:t>
            </a:r>
            <a:r>
              <a:rPr u="sng" dirty="0"/>
              <a:t>large-scale architectural components</a:t>
            </a:r>
            <a:r>
              <a:rPr dirty="0"/>
              <a:t>. </a:t>
            </a:r>
          </a:p>
          <a:p>
            <a:endParaRPr lang="en-US" dirty="0"/>
          </a:p>
          <a:p>
            <a:r>
              <a:rPr dirty="0"/>
              <a:t>Decomposition involves analyzing these large-scale components and representing them as a set of  finer-grain components.</a:t>
            </a:r>
          </a:p>
          <a:p>
            <a:endParaRPr lang="en-US" dirty="0"/>
          </a:p>
          <a:p>
            <a:r>
              <a:rPr u="sng" dirty="0"/>
              <a:t>Layered models</a:t>
            </a:r>
            <a:r>
              <a:rPr dirty="0"/>
              <a:t> are often used to illustrate how a system is composed of components.</a:t>
            </a:r>
          </a:p>
        </p:txBody>
      </p:sp>
      <p:sp>
        <p:nvSpPr>
          <p:cNvPr id="143" name="Component organization"/>
          <p:cNvSpPr txBox="1">
            <a:spLocks noGrp="1"/>
          </p:cNvSpPr>
          <p:nvPr>
            <p:ph type="title"/>
          </p:nvPr>
        </p:nvSpPr>
        <p:spPr>
          <a:prstGeom prst="rect">
            <a:avLst/>
          </a:prstGeom>
        </p:spPr>
        <p:txBody>
          <a:bodyPr/>
          <a:lstStyle/>
          <a:p>
            <a:r>
              <a:t>Component organization</a:t>
            </a:r>
          </a:p>
        </p:txBody>
      </p:sp>
      <p:sp>
        <p:nvSpPr>
          <p:cNvPr id="144"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18</a:t>
            </a:fld>
            <a:endParaRPr/>
          </a:p>
        </p:txBody>
      </p:sp>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Figure 4.6 An architectural model of a document retrieval system"/>
          <p:cNvSpPr txBox="1">
            <a:spLocks noGrp="1"/>
          </p:cNvSpPr>
          <p:nvPr>
            <p:ph type="title"/>
          </p:nvPr>
        </p:nvSpPr>
        <p:spPr>
          <a:prstGeom prst="rect">
            <a:avLst/>
          </a:prstGeom>
        </p:spPr>
        <p:txBody>
          <a:bodyPr>
            <a:noAutofit/>
          </a:bodyPr>
          <a:lstStyle/>
          <a:p>
            <a:r>
              <a:rPr lang="en-US" sz="2800" dirty="0">
                <a:solidFill>
                  <a:schemeClr val="tx1">
                    <a:lumMod val="75000"/>
                  </a:schemeClr>
                </a:solidFill>
              </a:rPr>
              <a:t>Example: </a:t>
            </a:r>
            <a:r>
              <a:rPr sz="2800" dirty="0">
                <a:solidFill>
                  <a:schemeClr val="tx1">
                    <a:lumMod val="75000"/>
                  </a:schemeClr>
                </a:solidFill>
              </a:rPr>
              <a:t>An architectural model of a document retrieval system</a:t>
            </a:r>
          </a:p>
        </p:txBody>
      </p:sp>
      <p:sp>
        <p:nvSpPr>
          <p:cNvPr id="147"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19</a:t>
            </a:fld>
            <a:endParaRPr/>
          </a:p>
        </p:txBody>
      </p:sp>
      <p:pic>
        <p:nvPicPr>
          <p:cNvPr id="5" name="Picture 4">
            <a:extLst>
              <a:ext uri="{FF2B5EF4-FFF2-40B4-BE49-F238E27FC236}">
                <a16:creationId xmlns:a16="http://schemas.microsoft.com/office/drawing/2014/main" id="{929013DB-00CC-1C47-AE31-24076D7A2673}"/>
              </a:ext>
            </a:extLst>
          </p:cNvPr>
          <p:cNvPicPr>
            <a:picLocks noChangeAspect="1"/>
          </p:cNvPicPr>
          <p:nvPr/>
        </p:nvPicPr>
        <p:blipFill rotWithShape="1">
          <a:blip r:embed="rId2">
            <a:extLst>
              <a:ext uri="{28A0092B-C50C-407E-A947-70E740481C1C}">
                <a14:useLocalDpi xmlns:a14="http://schemas.microsoft.com/office/drawing/2010/main" val="0"/>
              </a:ext>
            </a:extLst>
          </a:blip>
          <a:srcRect t="9337" r="13960" b="34665"/>
          <a:stretch/>
        </p:blipFill>
        <p:spPr>
          <a:xfrm>
            <a:off x="1859977" y="913573"/>
            <a:ext cx="9284845" cy="8630477"/>
          </a:xfrm>
          <a:prstGeom prst="rect">
            <a:avLst/>
          </a:prstGeom>
        </p:spPr>
      </p:pic>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o create a reliable, secure and efficient product, you need to pay attention to architectural design which includes:…"/>
          <p:cNvSpPr txBox="1">
            <a:spLocks noGrp="1"/>
          </p:cNvSpPr>
          <p:nvPr>
            <p:ph type="body" idx="1"/>
          </p:nvPr>
        </p:nvSpPr>
        <p:spPr>
          <a:xfrm>
            <a:off x="423019" y="1834356"/>
            <a:ext cx="11857881" cy="7021811"/>
          </a:xfrm>
          <a:prstGeom prst="rect">
            <a:avLst/>
          </a:prstGeom>
        </p:spPr>
        <p:txBody>
          <a:bodyPr/>
          <a:lstStyle/>
          <a:p>
            <a:pPr marL="210552" indent="-210552"/>
            <a:r>
              <a:rPr dirty="0"/>
              <a:t>To create a reliable, secure and efficient product, you need to pay attention to architectural design which includes: </a:t>
            </a:r>
          </a:p>
          <a:p>
            <a:pPr marL="637673" lvl="1" indent="-180473"/>
            <a:r>
              <a:rPr dirty="0"/>
              <a:t>its overall organization, </a:t>
            </a:r>
          </a:p>
          <a:p>
            <a:pPr marL="637673" lvl="1" indent="-180473"/>
            <a:r>
              <a:rPr dirty="0"/>
              <a:t>how the software is decomposed into components, </a:t>
            </a:r>
          </a:p>
          <a:p>
            <a:pPr marL="637673" lvl="1" indent="-180473"/>
            <a:r>
              <a:rPr dirty="0"/>
              <a:t>the server organization </a:t>
            </a:r>
          </a:p>
          <a:p>
            <a:pPr marL="637673" lvl="1" indent="-180473"/>
            <a:r>
              <a:rPr dirty="0"/>
              <a:t>the technologies that you use to build the software. The architecture of a software product affects its performance, usability, security, reliability and maintainability. </a:t>
            </a:r>
          </a:p>
          <a:p>
            <a:r>
              <a:rPr dirty="0"/>
              <a:t>There are many different interpretations of the term ‘software architecture’. </a:t>
            </a:r>
          </a:p>
          <a:p>
            <a:pPr lvl="1"/>
            <a:r>
              <a:rPr dirty="0"/>
              <a:t>Some focus on ‘architecture’ as a noun - the structure of a system and others consider ‘architecture’ to be a verb - the process of defining these structures.</a:t>
            </a:r>
          </a:p>
        </p:txBody>
      </p:sp>
      <p:sp>
        <p:nvSpPr>
          <p:cNvPr id="67" name="Software architecture"/>
          <p:cNvSpPr txBox="1">
            <a:spLocks noGrp="1"/>
          </p:cNvSpPr>
          <p:nvPr>
            <p:ph type="title"/>
          </p:nvPr>
        </p:nvSpPr>
        <p:spPr>
          <a:xfrm>
            <a:off x="635000" y="381000"/>
            <a:ext cx="12086581" cy="1207890"/>
          </a:xfrm>
          <a:prstGeom prst="rect">
            <a:avLst/>
          </a:prstGeom>
        </p:spPr>
        <p:txBody>
          <a:bodyPr/>
          <a:lstStyle/>
          <a:p>
            <a:r>
              <a:t>Software architecture</a:t>
            </a:r>
          </a:p>
        </p:txBody>
      </p:sp>
      <p:sp>
        <p:nvSpPr>
          <p:cNvPr id="68" name="Slide Number"/>
          <p:cNvSpPr txBox="1">
            <a:spLocks noGrp="1"/>
          </p:cNvSpPr>
          <p:nvPr>
            <p:ph type="sldNum" sz="quarter" idx="2"/>
          </p:nvPr>
        </p:nvSpPr>
        <p:spPr>
          <a:xfrm>
            <a:off x="12265992" y="9245600"/>
            <a:ext cx="199058" cy="27940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2</a:t>
            </a:fld>
            <a:endParaRP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 name="Complexity in a system architecture arises because of the number and the nature of the relationships between components in that system.…"/>
          <p:cNvSpPr txBox="1">
            <a:spLocks noGrp="1"/>
          </p:cNvSpPr>
          <p:nvPr>
            <p:ph type="body" idx="1"/>
          </p:nvPr>
        </p:nvSpPr>
        <p:spPr>
          <a:xfrm>
            <a:off x="151556" y="1729656"/>
            <a:ext cx="11857881" cy="7197230"/>
          </a:xfrm>
          <a:prstGeom prst="rect">
            <a:avLst/>
          </a:prstGeom>
        </p:spPr>
        <p:txBody>
          <a:bodyPr/>
          <a:lstStyle/>
          <a:p>
            <a:r>
              <a:rPr dirty="0"/>
              <a:t>Complexity in a system architecture arises because of the </a:t>
            </a:r>
            <a:r>
              <a:rPr u="sng" dirty="0"/>
              <a:t>number and the nature of the relationships</a:t>
            </a:r>
            <a:r>
              <a:rPr dirty="0"/>
              <a:t> between components in that system.  </a:t>
            </a:r>
          </a:p>
          <a:p>
            <a:r>
              <a:rPr dirty="0"/>
              <a:t>When decomposing a system into components, </a:t>
            </a:r>
            <a:r>
              <a:rPr lang="en-US" dirty="0"/>
              <a:t>try to </a:t>
            </a:r>
            <a:r>
              <a:rPr dirty="0"/>
              <a:t>avoid unnecessary complexity.</a:t>
            </a:r>
          </a:p>
          <a:p>
            <a:pPr lvl="1"/>
            <a:r>
              <a:rPr i="1" dirty="0"/>
              <a:t>Localize relationships</a:t>
            </a:r>
            <a:br>
              <a:rPr i="1" dirty="0"/>
            </a:br>
            <a:r>
              <a:rPr dirty="0"/>
              <a:t>If there are relationships between components A and B, these are easier to understand if A and B are defined in the same module. </a:t>
            </a:r>
          </a:p>
          <a:p>
            <a:pPr lvl="1"/>
            <a:r>
              <a:rPr i="1" dirty="0"/>
              <a:t>Reduce shared dependencies</a:t>
            </a:r>
            <a:br>
              <a:rPr i="1" dirty="0"/>
            </a:br>
            <a:r>
              <a:rPr dirty="0"/>
              <a:t>Where components </a:t>
            </a:r>
            <a:r>
              <a:rPr lang="en-US" dirty="0"/>
              <a:t>C1</a:t>
            </a:r>
            <a:r>
              <a:rPr dirty="0"/>
              <a:t> and </a:t>
            </a:r>
            <a:r>
              <a:rPr lang="en-US" dirty="0"/>
              <a:t>C2</a:t>
            </a:r>
            <a:r>
              <a:rPr dirty="0"/>
              <a:t> depend on some other component or data, complexity increases because changes to the shared component </a:t>
            </a:r>
            <a:r>
              <a:rPr lang="en-US" dirty="0"/>
              <a:t>imply </a:t>
            </a:r>
            <a:r>
              <a:rPr dirty="0"/>
              <a:t>understand</a:t>
            </a:r>
            <a:r>
              <a:rPr lang="en-US" dirty="0"/>
              <a:t>ing</a:t>
            </a:r>
            <a:r>
              <a:rPr dirty="0"/>
              <a:t> how these changes affect both </a:t>
            </a:r>
            <a:r>
              <a:rPr lang="en-US" dirty="0"/>
              <a:t>C1</a:t>
            </a:r>
            <a:r>
              <a:rPr dirty="0"/>
              <a:t> and </a:t>
            </a:r>
            <a:r>
              <a:rPr lang="en-US" dirty="0"/>
              <a:t>C2</a:t>
            </a:r>
            <a:r>
              <a:rPr dirty="0"/>
              <a:t>. </a:t>
            </a:r>
          </a:p>
          <a:p>
            <a:r>
              <a:rPr dirty="0"/>
              <a:t>It is always preferable to use local data wherever possible and to avoid sharing data if you can.</a:t>
            </a:r>
          </a:p>
        </p:txBody>
      </p:sp>
      <p:sp>
        <p:nvSpPr>
          <p:cNvPr id="151" name="Architectural complexity"/>
          <p:cNvSpPr txBox="1">
            <a:spLocks noGrp="1"/>
          </p:cNvSpPr>
          <p:nvPr>
            <p:ph type="title"/>
          </p:nvPr>
        </p:nvSpPr>
        <p:spPr>
          <a:prstGeom prst="rect">
            <a:avLst/>
          </a:prstGeom>
        </p:spPr>
        <p:txBody>
          <a:bodyPr/>
          <a:lstStyle/>
          <a:p>
            <a:r>
              <a:t>Architectural complexity</a:t>
            </a:r>
          </a:p>
        </p:txBody>
      </p:sp>
      <p:sp>
        <p:nvSpPr>
          <p:cNvPr id="152"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20</a:t>
            </a:fld>
            <a:endParaRPr/>
          </a:p>
        </p:txBody>
      </p:sp>
      <p:pic>
        <p:nvPicPr>
          <p:cNvPr id="2" name="Picture 1">
            <a:extLst>
              <a:ext uri="{FF2B5EF4-FFF2-40B4-BE49-F238E27FC236}">
                <a16:creationId xmlns:a16="http://schemas.microsoft.com/office/drawing/2014/main" id="{3CB0CED3-D696-0427-1517-B2BCCB64F365}"/>
              </a:ext>
            </a:extLst>
          </p:cNvPr>
          <p:cNvPicPr>
            <a:picLocks noChangeAspect="1"/>
          </p:cNvPicPr>
          <p:nvPr/>
        </p:nvPicPr>
        <p:blipFill rotWithShape="1">
          <a:blip r:embed="rId3">
            <a:extLst>
              <a:ext uri="{28A0092B-C50C-407E-A947-70E740481C1C}">
                <a14:useLocalDpi xmlns:a14="http://schemas.microsoft.com/office/drawing/2010/main" val="0"/>
              </a:ext>
            </a:extLst>
          </a:blip>
          <a:srcRect l="29643" t="19345" r="27696" b="63617"/>
          <a:stretch/>
        </p:blipFill>
        <p:spPr>
          <a:xfrm>
            <a:off x="10313720" y="5100637"/>
            <a:ext cx="2805380" cy="1600201"/>
          </a:xfrm>
          <a:prstGeom prst="rect">
            <a:avLst/>
          </a:prstGeom>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0">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0">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0">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Figure 4.7 Examples of component relationships"/>
          <p:cNvSpPr txBox="1">
            <a:spLocks noGrp="1"/>
          </p:cNvSpPr>
          <p:nvPr>
            <p:ph type="title"/>
          </p:nvPr>
        </p:nvSpPr>
        <p:spPr>
          <a:prstGeom prst="rect">
            <a:avLst/>
          </a:prstGeom>
        </p:spPr>
        <p:txBody>
          <a:bodyPr>
            <a:noAutofit/>
          </a:bodyPr>
          <a:lstStyle/>
          <a:p>
            <a:r>
              <a:rPr sz="4000" dirty="0">
                <a:solidFill>
                  <a:schemeClr val="tx1">
                    <a:lumMod val="75000"/>
                  </a:schemeClr>
                </a:solidFill>
              </a:rPr>
              <a:t>Examples of component relationships</a:t>
            </a:r>
          </a:p>
        </p:txBody>
      </p:sp>
      <p:sp>
        <p:nvSpPr>
          <p:cNvPr id="155"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21</a:t>
            </a:fld>
            <a:endParaRPr/>
          </a:p>
        </p:txBody>
      </p:sp>
      <p:pic>
        <p:nvPicPr>
          <p:cNvPr id="5" name="Picture 4">
            <a:extLst>
              <a:ext uri="{FF2B5EF4-FFF2-40B4-BE49-F238E27FC236}">
                <a16:creationId xmlns:a16="http://schemas.microsoft.com/office/drawing/2014/main" id="{1E6CC84E-356B-E743-8DB5-0838C7A614E0}"/>
              </a:ext>
            </a:extLst>
          </p:cNvPr>
          <p:cNvPicPr>
            <a:picLocks noChangeAspect="1"/>
          </p:cNvPicPr>
          <p:nvPr/>
        </p:nvPicPr>
        <p:blipFill rotWithShape="1">
          <a:blip r:embed="rId2">
            <a:extLst>
              <a:ext uri="{28A0092B-C50C-407E-A947-70E740481C1C}">
                <a14:useLocalDpi xmlns:a14="http://schemas.microsoft.com/office/drawing/2010/main" val="0"/>
              </a:ext>
            </a:extLst>
          </a:blip>
          <a:srcRect l="8145" t="9633" r="12770" b="59709"/>
          <a:stretch/>
        </p:blipFill>
        <p:spPr>
          <a:xfrm>
            <a:off x="0" y="1409074"/>
            <a:ext cx="13031385" cy="6858626"/>
          </a:xfrm>
          <a:prstGeom prst="rect">
            <a:avLst/>
          </a:prstGeom>
        </p:spPr>
      </p:pic>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Figure 4.8 Architectural design guidelines"/>
          <p:cNvSpPr txBox="1">
            <a:spLocks noGrp="1"/>
          </p:cNvSpPr>
          <p:nvPr>
            <p:ph type="title"/>
          </p:nvPr>
        </p:nvSpPr>
        <p:spPr>
          <a:prstGeom prst="rect">
            <a:avLst/>
          </a:prstGeom>
        </p:spPr>
        <p:txBody>
          <a:bodyPr>
            <a:noAutofit/>
          </a:bodyPr>
          <a:lstStyle/>
          <a:p>
            <a:r>
              <a:rPr sz="4000" dirty="0">
                <a:solidFill>
                  <a:schemeClr val="tx1">
                    <a:lumMod val="75000"/>
                  </a:schemeClr>
                </a:solidFill>
              </a:rPr>
              <a:t>Architectural design guidelines</a:t>
            </a:r>
          </a:p>
        </p:txBody>
      </p:sp>
      <p:sp>
        <p:nvSpPr>
          <p:cNvPr id="159"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22</a:t>
            </a:fld>
            <a:endParaRPr/>
          </a:p>
        </p:txBody>
      </p:sp>
      <p:pic>
        <p:nvPicPr>
          <p:cNvPr id="5" name="Picture 4">
            <a:extLst>
              <a:ext uri="{FF2B5EF4-FFF2-40B4-BE49-F238E27FC236}">
                <a16:creationId xmlns:a16="http://schemas.microsoft.com/office/drawing/2014/main" id="{5898B559-6FAD-CD4B-B393-CA89E7690867}"/>
              </a:ext>
            </a:extLst>
          </p:cNvPr>
          <p:cNvPicPr>
            <a:picLocks noChangeAspect="1"/>
          </p:cNvPicPr>
          <p:nvPr/>
        </p:nvPicPr>
        <p:blipFill rotWithShape="1">
          <a:blip r:embed="rId2">
            <a:extLst>
              <a:ext uri="{28A0092B-C50C-407E-A947-70E740481C1C}">
                <a14:useLocalDpi xmlns:a14="http://schemas.microsoft.com/office/drawing/2010/main" val="0"/>
              </a:ext>
            </a:extLst>
          </a:blip>
          <a:srcRect l="21106" t="10729" r="23213" b="56799"/>
          <a:stretch/>
        </p:blipFill>
        <p:spPr>
          <a:xfrm>
            <a:off x="1487487" y="1021458"/>
            <a:ext cx="10029825" cy="7941403"/>
          </a:xfrm>
          <a:prstGeom prst="rect">
            <a:avLst/>
          </a:prstGeom>
        </p:spPr>
      </p:pic>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 name="Each layer is an area of concern and is considered separately from other layers.…"/>
          <p:cNvSpPr txBox="1">
            <a:spLocks noGrp="1"/>
          </p:cNvSpPr>
          <p:nvPr>
            <p:ph type="body" idx="1"/>
          </p:nvPr>
        </p:nvSpPr>
        <p:spPr>
          <a:prstGeom prst="rect">
            <a:avLst/>
          </a:prstGeom>
        </p:spPr>
        <p:txBody>
          <a:bodyPr/>
          <a:lstStyle/>
          <a:p>
            <a:r>
              <a:rPr dirty="0"/>
              <a:t>Each layer is considered separately from other layers. </a:t>
            </a:r>
          </a:p>
          <a:p>
            <a:pPr lvl="1">
              <a:spcBef>
                <a:spcPts val="600"/>
              </a:spcBef>
            </a:pPr>
            <a:r>
              <a:rPr dirty="0"/>
              <a:t>The top layer is concerned with user interaction</a:t>
            </a:r>
            <a:endParaRPr lang="en-US" dirty="0"/>
          </a:p>
          <a:p>
            <a:pPr lvl="1">
              <a:spcBef>
                <a:spcPts val="600"/>
              </a:spcBef>
            </a:pPr>
            <a:r>
              <a:rPr lang="en-US" dirty="0"/>
              <a:t>T</a:t>
            </a:r>
            <a:r>
              <a:rPr dirty="0"/>
              <a:t>he next layer down with user interface management</a:t>
            </a:r>
            <a:endParaRPr lang="en-US" dirty="0"/>
          </a:p>
          <a:p>
            <a:pPr lvl="1">
              <a:spcBef>
                <a:spcPts val="600"/>
              </a:spcBef>
            </a:pPr>
            <a:r>
              <a:rPr lang="en-US" dirty="0"/>
              <a:t>T</a:t>
            </a:r>
            <a:r>
              <a:rPr dirty="0"/>
              <a:t>he third layer with information retrieval and so on</a:t>
            </a:r>
            <a:r>
              <a:rPr lang="en-US" dirty="0"/>
              <a:t>…</a:t>
            </a:r>
            <a:r>
              <a:rPr dirty="0"/>
              <a:t> </a:t>
            </a:r>
          </a:p>
          <a:p>
            <a:endParaRPr lang="en-US" dirty="0"/>
          </a:p>
          <a:p>
            <a:r>
              <a:rPr dirty="0"/>
              <a:t>Within each layer, components are independent and do not overlap in functionality. </a:t>
            </a:r>
          </a:p>
          <a:p>
            <a:pPr lvl="1">
              <a:spcBef>
                <a:spcPts val="600"/>
              </a:spcBef>
            </a:pPr>
            <a:r>
              <a:rPr dirty="0"/>
              <a:t>The lower layers include components that provide general functionality</a:t>
            </a:r>
            <a:r>
              <a:rPr lang="en-US" dirty="0"/>
              <a:t>,</a:t>
            </a:r>
            <a:r>
              <a:rPr dirty="0"/>
              <a:t> so there is no need to replicate this in the components in a higher level.</a:t>
            </a:r>
          </a:p>
          <a:p>
            <a:endParaRPr lang="en-US" dirty="0"/>
          </a:p>
          <a:p>
            <a:r>
              <a:rPr dirty="0"/>
              <a:t>Ideally, components at level X (say) should only interact with the APIs of the components in level X-1. </a:t>
            </a:r>
            <a:endParaRPr lang="en-US" dirty="0"/>
          </a:p>
          <a:p>
            <a:pPr lvl="1">
              <a:spcBef>
                <a:spcPts val="600"/>
              </a:spcBef>
            </a:pPr>
            <a:r>
              <a:rPr dirty="0"/>
              <a:t>That is, interactions should be between layers and not across layers. </a:t>
            </a:r>
          </a:p>
        </p:txBody>
      </p:sp>
      <p:sp>
        <p:nvSpPr>
          <p:cNvPr id="163" name="Design guidelines and layered architectures"/>
          <p:cNvSpPr txBox="1">
            <a:spLocks noGrp="1"/>
          </p:cNvSpPr>
          <p:nvPr>
            <p:ph type="title"/>
          </p:nvPr>
        </p:nvSpPr>
        <p:spPr>
          <a:prstGeom prst="rect">
            <a:avLst/>
          </a:prstGeom>
        </p:spPr>
        <p:txBody>
          <a:bodyPr/>
          <a:lstStyle/>
          <a:p>
            <a:r>
              <a:t>Design guidelines and layered architectures</a:t>
            </a:r>
          </a:p>
        </p:txBody>
      </p:sp>
      <p:sp>
        <p:nvSpPr>
          <p:cNvPr id="164"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23</a:t>
            </a:fld>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2">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2">
                                            <p:txEl>
                                              <p:pRg st="6" end="6"/>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62">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 name="Cross-cutting concerns are concerns that are systemic, that is, they affect the whole system.…"/>
          <p:cNvSpPr txBox="1">
            <a:spLocks noGrp="1"/>
          </p:cNvSpPr>
          <p:nvPr>
            <p:ph type="body" idx="1"/>
          </p:nvPr>
        </p:nvSpPr>
        <p:spPr>
          <a:xfrm>
            <a:off x="334119" y="1608137"/>
            <a:ext cx="11857881" cy="7197230"/>
          </a:xfrm>
          <a:prstGeom prst="rect">
            <a:avLst/>
          </a:prstGeom>
        </p:spPr>
        <p:txBody>
          <a:bodyPr>
            <a:normAutofit/>
          </a:bodyPr>
          <a:lstStyle/>
          <a:p>
            <a:r>
              <a:rPr dirty="0"/>
              <a:t>Cross-cutting concerns are concerns that affect the whole system. </a:t>
            </a:r>
          </a:p>
          <a:p>
            <a:endParaRPr lang="en-US" dirty="0"/>
          </a:p>
          <a:p>
            <a:r>
              <a:rPr dirty="0"/>
              <a:t>Cross-cutting concerns are different from the functional concerns represented by layers in a software architecture. </a:t>
            </a:r>
          </a:p>
          <a:p>
            <a:endParaRPr lang="en-US" dirty="0"/>
          </a:p>
          <a:p>
            <a:r>
              <a:rPr dirty="0"/>
              <a:t>Every layer has to take them into account and there are inevitably interactions between the layers because of these concerns. </a:t>
            </a:r>
          </a:p>
          <a:p>
            <a:endParaRPr lang="en-US" dirty="0"/>
          </a:p>
          <a:p>
            <a:r>
              <a:rPr dirty="0"/>
              <a:t>The existence of cross-cutting concerns is the reason why modifying a system after it has been designed to improve its security is often difficult.  </a:t>
            </a:r>
          </a:p>
        </p:txBody>
      </p:sp>
      <p:sp>
        <p:nvSpPr>
          <p:cNvPr id="167" name="Cross-cutting concerns"/>
          <p:cNvSpPr txBox="1">
            <a:spLocks noGrp="1"/>
          </p:cNvSpPr>
          <p:nvPr>
            <p:ph type="title"/>
          </p:nvPr>
        </p:nvSpPr>
        <p:spPr>
          <a:prstGeom prst="rect">
            <a:avLst/>
          </a:prstGeom>
        </p:spPr>
        <p:txBody>
          <a:bodyPr/>
          <a:lstStyle/>
          <a:p>
            <a:r>
              <a:t>Cross-cutting concerns</a:t>
            </a:r>
          </a:p>
        </p:txBody>
      </p:sp>
      <p:sp>
        <p:nvSpPr>
          <p:cNvPr id="168"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24</a:t>
            </a:fld>
            <a:endParaRPr/>
          </a:p>
        </p:txBody>
      </p:sp>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 name="Figure 4.9 Cross-cutting concerns"/>
          <p:cNvSpPr txBox="1">
            <a:spLocks noGrp="1"/>
          </p:cNvSpPr>
          <p:nvPr>
            <p:ph type="title"/>
          </p:nvPr>
        </p:nvSpPr>
        <p:spPr>
          <a:prstGeom prst="rect">
            <a:avLst/>
          </a:prstGeom>
        </p:spPr>
        <p:txBody>
          <a:bodyPr>
            <a:noAutofit/>
          </a:bodyPr>
          <a:lstStyle/>
          <a:p>
            <a:r>
              <a:rPr sz="4000" dirty="0">
                <a:solidFill>
                  <a:schemeClr val="tx1">
                    <a:lumMod val="75000"/>
                  </a:schemeClr>
                </a:solidFill>
              </a:rPr>
              <a:t>Cross-cutting concerns</a:t>
            </a:r>
          </a:p>
        </p:txBody>
      </p:sp>
      <p:sp>
        <p:nvSpPr>
          <p:cNvPr id="171"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25</a:t>
            </a:fld>
            <a:endParaRPr/>
          </a:p>
        </p:txBody>
      </p:sp>
      <p:pic>
        <p:nvPicPr>
          <p:cNvPr id="5" name="Picture 4">
            <a:extLst>
              <a:ext uri="{FF2B5EF4-FFF2-40B4-BE49-F238E27FC236}">
                <a16:creationId xmlns:a16="http://schemas.microsoft.com/office/drawing/2014/main" id="{A87CA100-00C6-474B-AE21-566C97DB7B35}"/>
              </a:ext>
            </a:extLst>
          </p:cNvPr>
          <p:cNvPicPr>
            <a:picLocks noChangeAspect="1"/>
          </p:cNvPicPr>
          <p:nvPr/>
        </p:nvPicPr>
        <p:blipFill rotWithShape="1">
          <a:blip r:embed="rId2">
            <a:extLst>
              <a:ext uri="{28A0092B-C50C-407E-A947-70E740481C1C}">
                <a14:useLocalDpi xmlns:a14="http://schemas.microsoft.com/office/drawing/2010/main" val="0"/>
              </a:ext>
            </a:extLst>
          </a:blip>
          <a:srcRect l="7848" t="8977" r="22879" b="60803"/>
          <a:stretch/>
        </p:blipFill>
        <p:spPr>
          <a:xfrm>
            <a:off x="179881" y="1466537"/>
            <a:ext cx="11515813" cy="6820526"/>
          </a:xfrm>
          <a:prstGeom prst="rect">
            <a:avLst/>
          </a:prstGeom>
        </p:spPr>
      </p:pic>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 name="Security architecture Different technologies are used in different layers, such as an SQL database or a Firefox browser. Attackers can try to use of vulnerabilities in these technologies to gain access.…"/>
          <p:cNvSpPr txBox="1">
            <a:spLocks noGrp="1"/>
          </p:cNvSpPr>
          <p:nvPr>
            <p:ph type="body" idx="1"/>
          </p:nvPr>
        </p:nvSpPr>
        <p:spPr>
          <a:xfrm>
            <a:off x="723900" y="1231900"/>
            <a:ext cx="11099800" cy="6677025"/>
          </a:xfrm>
          <a:prstGeom prst="rect">
            <a:avLst/>
          </a:prstGeom>
        </p:spPr>
        <p:txBody>
          <a:bodyPr/>
          <a:lstStyle/>
          <a:p>
            <a:r>
              <a:rPr lang="en-US" i="1" dirty="0"/>
              <a:t>Vulnerability at multiple layers</a:t>
            </a:r>
            <a:endParaRPr lang="en-US" dirty="0"/>
          </a:p>
          <a:p>
            <a:pPr marL="1064794" lvl="1" indent="-342900">
              <a:spcBef>
                <a:spcPts val="600"/>
              </a:spcBef>
              <a:buFont typeface="Arial" panose="020B0604020202020204" pitchFamily="34" charset="0"/>
              <a:buChar char="•"/>
            </a:pPr>
            <a:r>
              <a:rPr dirty="0"/>
              <a:t>Attackers can try to use vulnerabilities </a:t>
            </a:r>
            <a:r>
              <a:rPr lang="en-US" dirty="0"/>
              <a:t>at various layers (DB, browser, etc.) </a:t>
            </a:r>
            <a:r>
              <a:rPr dirty="0"/>
              <a:t>to gain access. </a:t>
            </a:r>
            <a:endParaRPr lang="en-US" dirty="0"/>
          </a:p>
          <a:p>
            <a:pPr marL="1064794" lvl="1" indent="-342900">
              <a:spcBef>
                <a:spcPts val="600"/>
              </a:spcBef>
              <a:buFont typeface="Arial" panose="020B0604020202020204" pitchFamily="34" charset="0"/>
              <a:buChar char="•"/>
            </a:pPr>
            <a:r>
              <a:rPr lang="en-US" dirty="0"/>
              <a:t>P</a:t>
            </a:r>
            <a:r>
              <a:rPr dirty="0"/>
              <a:t>rotection from attacks at each layer </a:t>
            </a:r>
            <a:r>
              <a:rPr lang="en-US" dirty="0"/>
              <a:t>is needed</a:t>
            </a:r>
            <a:r>
              <a:rPr dirty="0"/>
              <a:t>. </a:t>
            </a:r>
          </a:p>
          <a:p>
            <a:endParaRPr lang="en-US" dirty="0"/>
          </a:p>
          <a:p>
            <a:r>
              <a:rPr lang="en-US" dirty="0"/>
              <a:t>Having</a:t>
            </a:r>
            <a:r>
              <a:rPr dirty="0"/>
              <a:t> a single security component in a system </a:t>
            </a:r>
            <a:r>
              <a:rPr lang="en-US" dirty="0"/>
              <a:t>is</a:t>
            </a:r>
            <a:r>
              <a:rPr dirty="0"/>
              <a:t> a critical vulnerability. </a:t>
            </a:r>
            <a:endParaRPr lang="en-US" dirty="0"/>
          </a:p>
          <a:p>
            <a:pPr marL="1064794" lvl="1" indent="-342900">
              <a:spcBef>
                <a:spcPts val="600"/>
              </a:spcBef>
              <a:buFont typeface="Arial" panose="020B0604020202020204" pitchFamily="34" charset="0"/>
              <a:buChar char="•"/>
            </a:pPr>
            <a:r>
              <a:rPr dirty="0"/>
              <a:t>If it stops working properly or is compromised in an attack, then you have no reliable security in your system</a:t>
            </a:r>
            <a:r>
              <a:rPr lang="en-US" dirty="0"/>
              <a:t>!</a:t>
            </a:r>
            <a:endParaRPr dirty="0"/>
          </a:p>
          <a:p>
            <a:endParaRPr lang="en-US" dirty="0"/>
          </a:p>
          <a:p>
            <a:r>
              <a:rPr dirty="0"/>
              <a:t>By distributing security across the layers, </a:t>
            </a:r>
            <a:r>
              <a:rPr lang="en-US" dirty="0"/>
              <a:t>the</a:t>
            </a:r>
            <a:r>
              <a:rPr dirty="0"/>
              <a:t> system is more resilient to attacks and software failure</a:t>
            </a:r>
          </a:p>
        </p:txBody>
      </p:sp>
      <p:sp>
        <p:nvSpPr>
          <p:cNvPr id="175" name="Table 4.5 Security as a cross-cutting concern"/>
          <p:cNvSpPr txBox="1">
            <a:spLocks noGrp="1"/>
          </p:cNvSpPr>
          <p:nvPr>
            <p:ph type="title"/>
          </p:nvPr>
        </p:nvSpPr>
        <p:spPr>
          <a:prstGeom prst="rect">
            <a:avLst/>
          </a:prstGeom>
        </p:spPr>
        <p:txBody>
          <a:bodyPr>
            <a:noAutofit/>
          </a:bodyPr>
          <a:lstStyle/>
          <a:p>
            <a:r>
              <a:rPr sz="4000" dirty="0">
                <a:solidFill>
                  <a:schemeClr val="tx1">
                    <a:lumMod val="75000"/>
                  </a:schemeClr>
                </a:solidFill>
              </a:rPr>
              <a:t>Security as a cross-cutting concern</a:t>
            </a:r>
          </a:p>
        </p:txBody>
      </p:sp>
      <p:sp>
        <p:nvSpPr>
          <p:cNvPr id="176"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26</a:t>
            </a:fld>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4">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4">
                                            <p:txEl>
                                              <p:pRg st="5" end="5"/>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7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 name="Figure 4.10 A generic layered architecture for a web-based application"/>
          <p:cNvSpPr txBox="1">
            <a:spLocks noGrp="1"/>
          </p:cNvSpPr>
          <p:nvPr>
            <p:ph type="title"/>
          </p:nvPr>
        </p:nvSpPr>
        <p:spPr>
          <a:xfrm>
            <a:off x="952499" y="342900"/>
            <a:ext cx="11639551" cy="678558"/>
          </a:xfrm>
          <a:prstGeom prst="rect">
            <a:avLst/>
          </a:prstGeom>
        </p:spPr>
        <p:txBody>
          <a:bodyPr>
            <a:noAutofit/>
          </a:bodyPr>
          <a:lstStyle/>
          <a:p>
            <a:r>
              <a:rPr sz="3200" dirty="0">
                <a:solidFill>
                  <a:schemeClr val="tx1">
                    <a:lumMod val="75000"/>
                  </a:schemeClr>
                </a:solidFill>
              </a:rPr>
              <a:t>A generic layered architecture for a web-based application</a:t>
            </a:r>
          </a:p>
        </p:txBody>
      </p:sp>
      <p:sp>
        <p:nvSpPr>
          <p:cNvPr id="179"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27</a:t>
            </a:fld>
            <a:endParaRPr/>
          </a:p>
        </p:txBody>
      </p:sp>
      <p:pic>
        <p:nvPicPr>
          <p:cNvPr id="5" name="Picture 4">
            <a:extLst>
              <a:ext uri="{FF2B5EF4-FFF2-40B4-BE49-F238E27FC236}">
                <a16:creationId xmlns:a16="http://schemas.microsoft.com/office/drawing/2014/main" id="{286B5CEA-2D49-E347-988E-C4872965DF05}"/>
              </a:ext>
            </a:extLst>
          </p:cNvPr>
          <p:cNvPicPr>
            <a:picLocks noChangeAspect="1"/>
          </p:cNvPicPr>
          <p:nvPr/>
        </p:nvPicPr>
        <p:blipFill rotWithShape="1">
          <a:blip r:embed="rId2">
            <a:extLst>
              <a:ext uri="{28A0092B-C50C-407E-A947-70E740481C1C}">
                <a14:useLocalDpi xmlns:a14="http://schemas.microsoft.com/office/drawing/2010/main" val="0"/>
              </a:ext>
            </a:extLst>
          </a:blip>
          <a:srcRect l="17997" t="9962" r="26708" b="63644"/>
          <a:stretch/>
        </p:blipFill>
        <p:spPr>
          <a:xfrm>
            <a:off x="952499" y="1237358"/>
            <a:ext cx="11746738" cy="8008242"/>
          </a:xfrm>
          <a:prstGeom prst="rect">
            <a:avLst/>
          </a:prstGeom>
        </p:spPr>
      </p:pic>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 name="Browser-based or mobile user interface A web browser system interface in which HTML forms are often used to collect user input. Javascript components for local actions, such as input validation, should also be included at this level. Alternatively, a mobile interface may be implemented as an app.…"/>
          <p:cNvSpPr txBox="1">
            <a:spLocks noGrp="1"/>
          </p:cNvSpPr>
          <p:nvPr>
            <p:ph type="body" idx="1"/>
          </p:nvPr>
        </p:nvSpPr>
        <p:spPr>
          <a:xfrm>
            <a:off x="952499" y="1398587"/>
            <a:ext cx="11099800" cy="7213600"/>
          </a:xfrm>
          <a:prstGeom prst="rect">
            <a:avLst/>
          </a:prstGeom>
        </p:spPr>
        <p:txBody>
          <a:bodyPr/>
          <a:lstStyle/>
          <a:p>
            <a:pPr defTabSz="566674">
              <a:spcBef>
                <a:spcPts val="1900"/>
              </a:spcBef>
              <a:defRPr sz="2328"/>
            </a:pPr>
            <a:r>
              <a:rPr i="1" dirty="0"/>
              <a:t>Browser-based or mobile user interface</a:t>
            </a:r>
            <a:br>
              <a:rPr dirty="0"/>
            </a:br>
            <a:r>
              <a:rPr dirty="0"/>
              <a:t>A web browser </a:t>
            </a:r>
            <a:r>
              <a:rPr lang="en-US" dirty="0"/>
              <a:t>with </a:t>
            </a:r>
            <a:r>
              <a:rPr dirty="0"/>
              <a:t>HTML forms are used to collect user input. </a:t>
            </a:r>
            <a:r>
              <a:rPr dirty="0" err="1"/>
              <a:t>Javascript</a:t>
            </a:r>
            <a:r>
              <a:rPr dirty="0"/>
              <a:t> components for local actions, such as input validation, should also be included at this level. Alternatively, a mobile interface may be implemented as an app.</a:t>
            </a:r>
          </a:p>
          <a:p>
            <a:pPr defTabSz="566674">
              <a:spcBef>
                <a:spcPts val="1900"/>
              </a:spcBef>
              <a:defRPr sz="2328"/>
            </a:pPr>
            <a:r>
              <a:rPr i="1" dirty="0"/>
              <a:t>Authentication and UI management</a:t>
            </a:r>
            <a:br>
              <a:rPr dirty="0"/>
            </a:br>
            <a:r>
              <a:rPr dirty="0"/>
              <a:t>A user interface management layer that may include components for user authentication and web page generation.</a:t>
            </a:r>
          </a:p>
          <a:p>
            <a:pPr defTabSz="566674">
              <a:spcBef>
                <a:spcPts val="1900"/>
              </a:spcBef>
              <a:defRPr sz="2328"/>
            </a:pPr>
            <a:r>
              <a:rPr i="1" dirty="0"/>
              <a:t>Application-specific functionality</a:t>
            </a:r>
            <a:br>
              <a:rPr dirty="0"/>
            </a:br>
            <a:r>
              <a:rPr dirty="0"/>
              <a:t>An ‘application’ layer that provides functionality of the application. Sometimes, this may be expanded into more than one layer.</a:t>
            </a:r>
          </a:p>
          <a:p>
            <a:pPr defTabSz="566674">
              <a:spcBef>
                <a:spcPts val="1900"/>
              </a:spcBef>
              <a:defRPr sz="2328"/>
            </a:pPr>
            <a:r>
              <a:rPr i="1" dirty="0"/>
              <a:t>Basic shared services</a:t>
            </a:r>
            <a:br>
              <a:rPr dirty="0"/>
            </a:br>
            <a:r>
              <a:rPr dirty="0"/>
              <a:t>A shared services layer, which includes components that provide services used by the application layer components. </a:t>
            </a:r>
          </a:p>
          <a:p>
            <a:pPr defTabSz="566674">
              <a:spcBef>
                <a:spcPts val="1900"/>
              </a:spcBef>
              <a:defRPr sz="2328"/>
            </a:pPr>
            <a:r>
              <a:rPr i="1" dirty="0"/>
              <a:t>Database and transaction management</a:t>
            </a:r>
            <a:br>
              <a:rPr dirty="0"/>
            </a:br>
            <a:r>
              <a:rPr dirty="0"/>
              <a:t>A database layer that provides services such as transaction management and recovery. If your application does not use a database then this may not be required.</a:t>
            </a:r>
          </a:p>
        </p:txBody>
      </p:sp>
      <p:sp>
        <p:nvSpPr>
          <p:cNvPr id="183" name="Table 4.6 Layer functionality in a web-based application"/>
          <p:cNvSpPr txBox="1">
            <a:spLocks noGrp="1"/>
          </p:cNvSpPr>
          <p:nvPr>
            <p:ph type="title"/>
          </p:nvPr>
        </p:nvSpPr>
        <p:spPr>
          <a:xfrm>
            <a:off x="952499" y="342900"/>
            <a:ext cx="11763375" cy="678558"/>
          </a:xfrm>
          <a:prstGeom prst="rect">
            <a:avLst/>
          </a:prstGeom>
        </p:spPr>
        <p:txBody>
          <a:bodyPr>
            <a:noAutofit/>
          </a:bodyPr>
          <a:lstStyle/>
          <a:p>
            <a:r>
              <a:rPr sz="4000" dirty="0">
                <a:solidFill>
                  <a:schemeClr val="tx1">
                    <a:lumMod val="75000"/>
                  </a:schemeClr>
                </a:solidFill>
              </a:rPr>
              <a:t>Layer functionality in a web-based application</a:t>
            </a:r>
          </a:p>
        </p:txBody>
      </p:sp>
      <p:sp>
        <p:nvSpPr>
          <p:cNvPr id="184"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28</a:t>
            </a:fld>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Replaceability It should be possible for users to replace applications in the system with alternatives and to add new applications. Consequently, the list of applications included should not be hard-wired into the system.…"/>
          <p:cNvSpPr txBox="1">
            <a:spLocks noGrp="1"/>
          </p:cNvSpPr>
          <p:nvPr>
            <p:ph type="body" idx="1"/>
          </p:nvPr>
        </p:nvSpPr>
        <p:spPr>
          <a:prstGeom prst="rect">
            <a:avLst/>
          </a:prstGeom>
        </p:spPr>
        <p:txBody>
          <a:bodyPr/>
          <a:lstStyle/>
          <a:p>
            <a:r>
              <a:rPr i="1" dirty="0"/>
              <a:t>Replaceability</a:t>
            </a:r>
            <a:br>
              <a:rPr dirty="0"/>
            </a:br>
            <a:r>
              <a:rPr dirty="0"/>
              <a:t>It should be possible for users to replace applications in the system with alternatives and to add new applications. Consequently, the list of applications included should not be hard-wired into the system.</a:t>
            </a:r>
          </a:p>
          <a:p>
            <a:r>
              <a:rPr i="1" dirty="0"/>
              <a:t>Extensibility</a:t>
            </a:r>
            <a:br>
              <a:rPr dirty="0"/>
            </a:br>
            <a:r>
              <a:rPr dirty="0"/>
              <a:t>It should be possible for users or system administrators to create their own versions of the system, which may extend or limit the ’standard’ system.</a:t>
            </a:r>
          </a:p>
          <a:p>
            <a:r>
              <a:rPr i="1" dirty="0"/>
              <a:t>Age-appropriate</a:t>
            </a:r>
            <a:br>
              <a:rPr dirty="0"/>
            </a:br>
            <a:r>
              <a:rPr dirty="0"/>
              <a:t>Alternative user interfaces should be supported so that age-appropriate interfaces for students at different levels can be created.</a:t>
            </a:r>
          </a:p>
          <a:p>
            <a:r>
              <a:rPr i="1" dirty="0"/>
              <a:t>Programmability</a:t>
            </a:r>
            <a:br>
              <a:rPr dirty="0"/>
            </a:br>
            <a:r>
              <a:rPr dirty="0"/>
              <a:t>It should be easy for users to create their own applications by linking existing applications in the system.</a:t>
            </a:r>
          </a:p>
          <a:p>
            <a:r>
              <a:rPr i="1" dirty="0"/>
              <a:t>Minimum work</a:t>
            </a:r>
            <a:br>
              <a:rPr dirty="0"/>
            </a:br>
            <a:r>
              <a:rPr dirty="0"/>
              <a:t>Users who do not wish to change the system should not have to do extra work so that other users can make changes. </a:t>
            </a:r>
          </a:p>
        </p:txBody>
      </p:sp>
      <p:sp>
        <p:nvSpPr>
          <p:cNvPr id="187" name="Table 4.7 iLearn architectural design principles"/>
          <p:cNvSpPr txBox="1">
            <a:spLocks noGrp="1"/>
          </p:cNvSpPr>
          <p:nvPr>
            <p:ph type="title"/>
          </p:nvPr>
        </p:nvSpPr>
        <p:spPr>
          <a:prstGeom prst="rect">
            <a:avLst/>
          </a:prstGeom>
        </p:spPr>
        <p:txBody>
          <a:bodyPr>
            <a:noAutofit/>
          </a:bodyPr>
          <a:lstStyle/>
          <a:p>
            <a:r>
              <a:rPr sz="4000" dirty="0" err="1">
                <a:solidFill>
                  <a:schemeClr val="tx1">
                    <a:lumMod val="75000"/>
                  </a:schemeClr>
                </a:solidFill>
              </a:rPr>
              <a:t>iLearn</a:t>
            </a:r>
            <a:r>
              <a:rPr sz="4000" dirty="0">
                <a:solidFill>
                  <a:schemeClr val="tx1">
                    <a:lumMod val="75000"/>
                  </a:schemeClr>
                </a:solidFill>
              </a:rPr>
              <a:t> architectural design principles</a:t>
            </a:r>
          </a:p>
        </p:txBody>
      </p:sp>
      <p:sp>
        <p:nvSpPr>
          <p:cNvPr id="188"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29</a:t>
            </a:fld>
            <a:endParaRP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Architecture is the fundamental organization of a software system embodied in its components, their relationships to each other and to the environment, and the principles guiding its design and evolution."/>
          <p:cNvSpPr txBox="1">
            <a:spLocks noGrp="1"/>
          </p:cNvSpPr>
          <p:nvPr>
            <p:ph type="body" idx="1"/>
          </p:nvPr>
        </p:nvSpPr>
        <p:spPr>
          <a:xfrm>
            <a:off x="1104900" y="1917700"/>
            <a:ext cx="11099800" cy="7213600"/>
          </a:xfrm>
          <a:prstGeom prst="rect">
            <a:avLst/>
          </a:prstGeom>
        </p:spPr>
        <p:txBody>
          <a:bodyPr>
            <a:normAutofit/>
          </a:bodyPr>
          <a:lstStyle/>
          <a:p>
            <a:endParaRPr lang="en-US" sz="2800" dirty="0"/>
          </a:p>
          <a:p>
            <a:pPr>
              <a:lnSpc>
                <a:spcPct val="200000"/>
              </a:lnSpc>
            </a:pPr>
            <a:r>
              <a:rPr sz="2800" i="1" dirty="0"/>
              <a:t>Architecture is the fundamental organization of a software system embodied in</a:t>
            </a:r>
            <a:r>
              <a:rPr lang="en-US" sz="2800" i="1" dirty="0"/>
              <a:t>:</a:t>
            </a:r>
          </a:p>
          <a:p>
            <a:pPr marL="1179094" lvl="1" indent="-457200">
              <a:lnSpc>
                <a:spcPct val="200000"/>
              </a:lnSpc>
              <a:buFont typeface="Arial" panose="020B0604020202020204" pitchFamily="34" charset="0"/>
              <a:buChar char="•"/>
            </a:pPr>
            <a:r>
              <a:rPr sz="2600" i="1" dirty="0"/>
              <a:t>its components</a:t>
            </a:r>
            <a:endParaRPr lang="en-US" sz="2600" i="1" dirty="0"/>
          </a:p>
          <a:p>
            <a:pPr marL="1179094" lvl="1" indent="-457200">
              <a:lnSpc>
                <a:spcPct val="200000"/>
              </a:lnSpc>
              <a:buFont typeface="Arial" panose="020B0604020202020204" pitchFamily="34" charset="0"/>
              <a:buChar char="•"/>
            </a:pPr>
            <a:r>
              <a:rPr sz="2600" i="1" dirty="0"/>
              <a:t>their relationships to each other and to the environment</a:t>
            </a:r>
            <a:endParaRPr lang="en-US" sz="2600" i="1" dirty="0"/>
          </a:p>
          <a:p>
            <a:pPr marL="1179094" lvl="1" indent="-457200">
              <a:lnSpc>
                <a:spcPct val="200000"/>
              </a:lnSpc>
              <a:buFont typeface="Arial" panose="020B0604020202020204" pitchFamily="34" charset="0"/>
              <a:buChar char="•"/>
            </a:pPr>
            <a:r>
              <a:rPr sz="2600" i="1" dirty="0"/>
              <a:t>the principles guiding its design and evolution.</a:t>
            </a:r>
          </a:p>
        </p:txBody>
      </p:sp>
      <p:sp>
        <p:nvSpPr>
          <p:cNvPr id="71" name="Table 4.1 The IEEE definition of software architecture"/>
          <p:cNvSpPr txBox="1">
            <a:spLocks noGrp="1"/>
          </p:cNvSpPr>
          <p:nvPr>
            <p:ph type="title"/>
          </p:nvPr>
        </p:nvSpPr>
        <p:spPr>
          <a:prstGeom prst="rect">
            <a:avLst/>
          </a:prstGeom>
        </p:spPr>
        <p:txBody>
          <a:bodyPr>
            <a:noAutofit/>
          </a:bodyPr>
          <a:lstStyle/>
          <a:p>
            <a:r>
              <a:rPr sz="4000" dirty="0">
                <a:solidFill>
                  <a:schemeClr val="tx1">
                    <a:lumMod val="75000"/>
                  </a:schemeClr>
                </a:solidFill>
              </a:rPr>
              <a:t>The IEEE definition of software architecture</a:t>
            </a:r>
          </a:p>
        </p:txBody>
      </p:sp>
      <p:sp>
        <p:nvSpPr>
          <p:cNvPr id="72" name="Slide Number"/>
          <p:cNvSpPr txBox="1">
            <a:spLocks noGrp="1"/>
          </p:cNvSpPr>
          <p:nvPr>
            <p:ph type="sldNum" sz="quarter" idx="2"/>
          </p:nvPr>
        </p:nvSpPr>
        <p:spPr>
          <a:xfrm>
            <a:off x="12392992" y="9245600"/>
            <a:ext cx="199058" cy="27940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3</a:t>
            </a:fld>
            <a:endParaRPr/>
          </a:p>
        </p:txBody>
      </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 name="Our goal in designing the iLearn system was to create an adaptable, universal system that could be easily updated as new learning tools became available.…"/>
          <p:cNvSpPr txBox="1">
            <a:spLocks noGrp="1"/>
          </p:cNvSpPr>
          <p:nvPr>
            <p:ph type="body" idx="1"/>
          </p:nvPr>
        </p:nvSpPr>
        <p:spPr>
          <a:xfrm>
            <a:off x="346819" y="1519237"/>
            <a:ext cx="11857881" cy="7197230"/>
          </a:xfrm>
          <a:prstGeom prst="rect">
            <a:avLst/>
          </a:prstGeom>
        </p:spPr>
        <p:txBody>
          <a:bodyPr/>
          <a:lstStyle/>
          <a:p>
            <a:pPr marL="193006" indent="-193006"/>
            <a:r>
              <a:t>Our goal in designing the iLearn system was to create an adaptable, universal system that could be easily updated as new learning tools became available. </a:t>
            </a:r>
          </a:p>
          <a:p>
            <a:pPr marL="745957" lvl="1" indent="-288757"/>
            <a:r>
              <a:t>This means that it must be possible to change and replace components and services in the system (principles (1) and (2)). </a:t>
            </a:r>
          </a:p>
          <a:p>
            <a:pPr marL="745957" lvl="1" indent="-288757"/>
            <a:r>
              <a:t>Because the potential system users spanned an age range from 3 to 18, we needed to provide age-appropriate user interfaces and to make it easy to choose an interface (principle (3)). </a:t>
            </a:r>
          </a:p>
          <a:p>
            <a:pPr marL="745957" lvl="1" indent="-288757"/>
            <a:r>
              <a:t>Principle (4) also contributes to system adaptability and principle (5) was included to ensure that this adaptability did not adversely affect users who did not require it.</a:t>
            </a:r>
          </a:p>
        </p:txBody>
      </p:sp>
      <p:sp>
        <p:nvSpPr>
          <p:cNvPr id="191" name="iLearn design principles"/>
          <p:cNvSpPr txBox="1">
            <a:spLocks noGrp="1"/>
          </p:cNvSpPr>
          <p:nvPr>
            <p:ph type="title"/>
          </p:nvPr>
        </p:nvSpPr>
        <p:spPr>
          <a:prstGeom prst="rect">
            <a:avLst/>
          </a:prstGeom>
        </p:spPr>
        <p:txBody>
          <a:bodyPr/>
          <a:lstStyle/>
          <a:p>
            <a:r>
              <a:t>iLearn design principles</a:t>
            </a:r>
          </a:p>
        </p:txBody>
      </p:sp>
      <p:sp>
        <p:nvSpPr>
          <p:cNvPr id="192"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30</a:t>
            </a:fld>
            <a:endParaRPr/>
          </a:p>
        </p:txBody>
      </p:sp>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 name="These principles led us to an architectural design decision that the iLearn system should be service-oriented.…"/>
          <p:cNvSpPr txBox="1">
            <a:spLocks noGrp="1"/>
          </p:cNvSpPr>
          <p:nvPr>
            <p:ph type="body" idx="1"/>
          </p:nvPr>
        </p:nvSpPr>
        <p:spPr>
          <a:prstGeom prst="rect">
            <a:avLst/>
          </a:prstGeom>
        </p:spPr>
        <p:txBody>
          <a:bodyPr/>
          <a:lstStyle/>
          <a:p>
            <a:pPr marL="183356" indent="-183356" defTabSz="554990">
              <a:spcBef>
                <a:spcPts val="1900"/>
              </a:spcBef>
              <a:defRPr sz="2660"/>
            </a:pPr>
            <a:r>
              <a:rPr dirty="0"/>
              <a:t>These principles led us to an architectural design decision that the </a:t>
            </a:r>
            <a:r>
              <a:rPr dirty="0" err="1"/>
              <a:t>iLearn</a:t>
            </a:r>
            <a:r>
              <a:rPr dirty="0"/>
              <a:t> system should be service-oriented. </a:t>
            </a:r>
          </a:p>
          <a:p>
            <a:pPr marL="183356" indent="-183356" defTabSz="554990">
              <a:spcBef>
                <a:spcPts val="1900"/>
              </a:spcBef>
              <a:defRPr sz="2660"/>
            </a:pPr>
            <a:r>
              <a:rPr dirty="0"/>
              <a:t>Every component in the system is a service. Any service is potentially replaceable and new services can be created by combining existing services. Different services delivering comparable functionality can be provided for students of different ages. </a:t>
            </a:r>
          </a:p>
          <a:p>
            <a:pPr marL="183356" indent="-183356" defTabSz="554990">
              <a:spcBef>
                <a:spcPts val="1900"/>
              </a:spcBef>
              <a:defRPr sz="2660"/>
            </a:pPr>
            <a:r>
              <a:rPr dirty="0"/>
              <a:t>Service integration</a:t>
            </a:r>
          </a:p>
          <a:p>
            <a:pPr marL="868680" lvl="1" indent="-434340" defTabSz="554990">
              <a:spcBef>
                <a:spcPts val="1900"/>
              </a:spcBef>
              <a:defRPr sz="2280"/>
            </a:pPr>
            <a:r>
              <a:rPr i="1" dirty="0"/>
              <a:t>Full integration</a:t>
            </a:r>
            <a:r>
              <a:rPr dirty="0"/>
              <a:t>  Services are aware of and can communicate with other services through their APIs. </a:t>
            </a:r>
          </a:p>
          <a:p>
            <a:pPr marL="868680" lvl="1" indent="-434340" defTabSz="554990">
              <a:spcBef>
                <a:spcPts val="1900"/>
              </a:spcBef>
              <a:defRPr sz="2280"/>
            </a:pPr>
            <a:r>
              <a:rPr i="1" dirty="0"/>
              <a:t>Partial integration</a:t>
            </a:r>
            <a:r>
              <a:rPr dirty="0"/>
              <a:t> Services may share service components and databases but are not aware of and cannot communicate directly with other application services.</a:t>
            </a:r>
          </a:p>
          <a:p>
            <a:pPr marL="868680" lvl="1" indent="-434340" defTabSz="554990">
              <a:spcBef>
                <a:spcPts val="1900"/>
              </a:spcBef>
              <a:defRPr sz="2280"/>
            </a:pPr>
            <a:r>
              <a:rPr i="1" dirty="0"/>
              <a:t>Independent</a:t>
            </a:r>
            <a:r>
              <a:rPr dirty="0"/>
              <a:t> These services do not use any shared system services or databases and they are unaware of any other services in the system. They can be replaced by any other comparable service. </a:t>
            </a:r>
          </a:p>
        </p:txBody>
      </p:sp>
      <p:sp>
        <p:nvSpPr>
          <p:cNvPr id="195" name="Designing iLearn as a service-oriented system"/>
          <p:cNvSpPr txBox="1">
            <a:spLocks noGrp="1"/>
          </p:cNvSpPr>
          <p:nvPr>
            <p:ph type="title"/>
          </p:nvPr>
        </p:nvSpPr>
        <p:spPr>
          <a:prstGeom prst="rect">
            <a:avLst/>
          </a:prstGeom>
        </p:spPr>
        <p:txBody>
          <a:bodyPr/>
          <a:lstStyle/>
          <a:p>
            <a:r>
              <a:t>Designing iLearn as a service-oriented system</a:t>
            </a:r>
          </a:p>
        </p:txBody>
      </p:sp>
      <p:sp>
        <p:nvSpPr>
          <p:cNvPr id="196"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31</a:t>
            </a:fld>
            <a:endParaRPr/>
          </a:p>
        </p:txBody>
      </p:sp>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 name="Figure 4.11. A layered architectural model of the iLearn system"/>
          <p:cNvSpPr txBox="1">
            <a:spLocks noGrp="1"/>
          </p:cNvSpPr>
          <p:nvPr>
            <p:ph type="title"/>
          </p:nvPr>
        </p:nvSpPr>
        <p:spPr>
          <a:xfrm>
            <a:off x="292099" y="342900"/>
            <a:ext cx="12420601" cy="678558"/>
          </a:xfrm>
          <a:prstGeom prst="rect">
            <a:avLst/>
          </a:prstGeom>
        </p:spPr>
        <p:txBody>
          <a:bodyPr>
            <a:noAutofit/>
          </a:bodyPr>
          <a:lstStyle/>
          <a:p>
            <a:r>
              <a:rPr sz="4000" dirty="0">
                <a:solidFill>
                  <a:schemeClr val="tx1">
                    <a:lumMod val="75000"/>
                  </a:schemeClr>
                </a:solidFill>
              </a:rPr>
              <a:t>A layered architectural model of the </a:t>
            </a:r>
            <a:r>
              <a:rPr sz="4000" dirty="0" err="1">
                <a:solidFill>
                  <a:schemeClr val="tx1">
                    <a:lumMod val="75000"/>
                  </a:schemeClr>
                </a:solidFill>
              </a:rPr>
              <a:t>iLearn</a:t>
            </a:r>
            <a:r>
              <a:rPr sz="4000" dirty="0">
                <a:solidFill>
                  <a:schemeClr val="tx1">
                    <a:lumMod val="75000"/>
                  </a:schemeClr>
                </a:solidFill>
              </a:rPr>
              <a:t> system</a:t>
            </a:r>
          </a:p>
        </p:txBody>
      </p:sp>
      <p:sp>
        <p:nvSpPr>
          <p:cNvPr id="199"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32</a:t>
            </a:fld>
            <a:endParaRPr/>
          </a:p>
        </p:txBody>
      </p:sp>
      <p:pic>
        <p:nvPicPr>
          <p:cNvPr id="5" name="Picture 4">
            <a:extLst>
              <a:ext uri="{FF2B5EF4-FFF2-40B4-BE49-F238E27FC236}">
                <a16:creationId xmlns:a16="http://schemas.microsoft.com/office/drawing/2014/main" id="{C57CF3A8-774A-294A-BF90-2E233410E812}"/>
              </a:ext>
            </a:extLst>
          </p:cNvPr>
          <p:cNvPicPr>
            <a:picLocks noChangeAspect="1"/>
          </p:cNvPicPr>
          <p:nvPr/>
        </p:nvPicPr>
        <p:blipFill rotWithShape="1">
          <a:blip r:embed="rId2">
            <a:extLst>
              <a:ext uri="{28A0092B-C50C-407E-A947-70E740481C1C}">
                <a14:useLocalDpi xmlns:a14="http://schemas.microsoft.com/office/drawing/2010/main" val="0"/>
              </a:ext>
            </a:extLst>
          </a:blip>
          <a:srcRect t="6631" b="34457"/>
          <a:stretch/>
        </p:blipFill>
        <p:spPr>
          <a:xfrm>
            <a:off x="952500" y="1217969"/>
            <a:ext cx="10918772" cy="9186975"/>
          </a:xfrm>
          <a:prstGeom prst="rect">
            <a:avLst/>
          </a:prstGeom>
        </p:spPr>
      </p:pic>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 name="The distribution architecture of a software system defines the servers in the system and the allocation of components to these servers.…"/>
          <p:cNvSpPr txBox="1">
            <a:spLocks noGrp="1"/>
          </p:cNvSpPr>
          <p:nvPr>
            <p:ph type="body" idx="1"/>
          </p:nvPr>
        </p:nvSpPr>
        <p:spPr>
          <a:prstGeom prst="rect">
            <a:avLst/>
          </a:prstGeom>
        </p:spPr>
        <p:txBody>
          <a:bodyPr/>
          <a:lstStyle/>
          <a:p>
            <a:r>
              <a:rPr dirty="0"/>
              <a:t>The distribution architecture of a software system defines the servers in the system and the allocation of components to these servers. </a:t>
            </a:r>
          </a:p>
          <a:p>
            <a:endParaRPr lang="en-US" dirty="0"/>
          </a:p>
          <a:p>
            <a:r>
              <a:rPr dirty="0"/>
              <a:t>Client-server architectures are a type of distribution architecture that is suited to applications where clients access a shared database and business logic operations on that data. </a:t>
            </a:r>
          </a:p>
          <a:p>
            <a:endParaRPr lang="en-US" dirty="0"/>
          </a:p>
          <a:p>
            <a:r>
              <a:rPr dirty="0"/>
              <a:t>In this architecture, the user interface is implemented on the user’s own computer or mobile device. </a:t>
            </a:r>
          </a:p>
          <a:p>
            <a:pPr lvl="1"/>
            <a:r>
              <a:rPr dirty="0"/>
              <a:t>Functionality is distributed between the client and one or more server computers. </a:t>
            </a:r>
          </a:p>
        </p:txBody>
      </p:sp>
      <p:sp>
        <p:nvSpPr>
          <p:cNvPr id="203" name="Distribution architecture"/>
          <p:cNvSpPr txBox="1">
            <a:spLocks noGrp="1"/>
          </p:cNvSpPr>
          <p:nvPr>
            <p:ph type="title"/>
          </p:nvPr>
        </p:nvSpPr>
        <p:spPr>
          <a:prstGeom prst="rect">
            <a:avLst/>
          </a:prstGeom>
        </p:spPr>
        <p:txBody>
          <a:bodyPr/>
          <a:lstStyle/>
          <a:p>
            <a:r>
              <a:t>Distribution architecture</a:t>
            </a:r>
          </a:p>
        </p:txBody>
      </p:sp>
      <p:sp>
        <p:nvSpPr>
          <p:cNvPr id="204"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33</a:t>
            </a:fld>
            <a:endParaRPr/>
          </a:p>
        </p:txBody>
      </p:sp>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 name="Figure 4.12 Client-server architecture"/>
          <p:cNvSpPr txBox="1">
            <a:spLocks noGrp="1"/>
          </p:cNvSpPr>
          <p:nvPr>
            <p:ph type="title"/>
          </p:nvPr>
        </p:nvSpPr>
        <p:spPr>
          <a:prstGeom prst="rect">
            <a:avLst/>
          </a:prstGeom>
        </p:spPr>
        <p:txBody>
          <a:bodyPr>
            <a:noAutofit/>
          </a:bodyPr>
          <a:lstStyle/>
          <a:p>
            <a:r>
              <a:rPr sz="4000" dirty="0">
                <a:solidFill>
                  <a:schemeClr val="tx1">
                    <a:lumMod val="75000"/>
                  </a:schemeClr>
                </a:solidFill>
              </a:rPr>
              <a:t>Client-server architecture</a:t>
            </a:r>
          </a:p>
        </p:txBody>
      </p:sp>
      <p:sp>
        <p:nvSpPr>
          <p:cNvPr id="207"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34</a:t>
            </a:fld>
            <a:endParaRPr/>
          </a:p>
        </p:txBody>
      </p:sp>
      <p:pic>
        <p:nvPicPr>
          <p:cNvPr id="5" name="Picture 4">
            <a:extLst>
              <a:ext uri="{FF2B5EF4-FFF2-40B4-BE49-F238E27FC236}">
                <a16:creationId xmlns:a16="http://schemas.microsoft.com/office/drawing/2014/main" id="{4104143A-6C37-D94C-B291-415D5E19B829}"/>
              </a:ext>
            </a:extLst>
          </p:cNvPr>
          <p:cNvPicPr>
            <a:picLocks noChangeAspect="1"/>
          </p:cNvPicPr>
          <p:nvPr/>
        </p:nvPicPr>
        <p:blipFill rotWithShape="1">
          <a:blip r:embed="rId2">
            <a:extLst>
              <a:ext uri="{28A0092B-C50C-407E-A947-70E740481C1C}">
                <a14:useLocalDpi xmlns:a14="http://schemas.microsoft.com/office/drawing/2010/main" val="0"/>
              </a:ext>
            </a:extLst>
          </a:blip>
          <a:srcRect l="9335" t="9754" r="9499" b="56939"/>
          <a:stretch/>
        </p:blipFill>
        <p:spPr>
          <a:xfrm>
            <a:off x="614596" y="1628305"/>
            <a:ext cx="11437704" cy="6703415"/>
          </a:xfrm>
          <a:prstGeom prst="rect">
            <a:avLst/>
          </a:prstGeom>
        </p:spPr>
      </p:pic>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 name="Figure 4.13. The model-view-controller pattern"/>
          <p:cNvSpPr txBox="1">
            <a:spLocks noGrp="1"/>
          </p:cNvSpPr>
          <p:nvPr>
            <p:ph type="title"/>
          </p:nvPr>
        </p:nvSpPr>
        <p:spPr>
          <a:xfrm>
            <a:off x="952500" y="342900"/>
            <a:ext cx="11925924" cy="678558"/>
          </a:xfrm>
          <a:prstGeom prst="rect">
            <a:avLst/>
          </a:prstGeom>
        </p:spPr>
        <p:txBody>
          <a:bodyPr>
            <a:noAutofit/>
          </a:bodyPr>
          <a:lstStyle/>
          <a:p>
            <a:r>
              <a:rPr sz="4000" dirty="0">
                <a:solidFill>
                  <a:schemeClr val="tx1">
                    <a:lumMod val="75000"/>
                  </a:schemeClr>
                </a:solidFill>
              </a:rPr>
              <a:t>The model-view-controller </a:t>
            </a:r>
            <a:r>
              <a:rPr lang="en-US" sz="4000" dirty="0">
                <a:solidFill>
                  <a:schemeClr val="tx1">
                    <a:lumMod val="75000"/>
                  </a:schemeClr>
                </a:solidFill>
              </a:rPr>
              <a:t>architectural pattern</a:t>
            </a:r>
            <a:endParaRPr sz="4000" dirty="0">
              <a:solidFill>
                <a:schemeClr val="tx1">
                  <a:lumMod val="75000"/>
                </a:schemeClr>
              </a:solidFill>
            </a:endParaRPr>
          </a:p>
        </p:txBody>
      </p:sp>
      <p:sp>
        <p:nvSpPr>
          <p:cNvPr id="211"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35</a:t>
            </a:fld>
            <a:endParaRPr/>
          </a:p>
        </p:txBody>
      </p:sp>
      <p:pic>
        <p:nvPicPr>
          <p:cNvPr id="5" name="Picture 4">
            <a:extLst>
              <a:ext uri="{FF2B5EF4-FFF2-40B4-BE49-F238E27FC236}">
                <a16:creationId xmlns:a16="http://schemas.microsoft.com/office/drawing/2014/main" id="{78C33052-DBCD-8445-9232-C75628CA5839}"/>
              </a:ext>
            </a:extLst>
          </p:cNvPr>
          <p:cNvPicPr>
            <a:picLocks noChangeAspect="1"/>
          </p:cNvPicPr>
          <p:nvPr/>
        </p:nvPicPr>
        <p:blipFill rotWithShape="1">
          <a:blip r:embed="rId2">
            <a:extLst>
              <a:ext uri="{28A0092B-C50C-407E-A947-70E740481C1C}">
                <a14:useLocalDpi xmlns:a14="http://schemas.microsoft.com/office/drawing/2010/main" val="0"/>
              </a:ext>
            </a:extLst>
          </a:blip>
          <a:srcRect l="16501" t="9633" r="26053" b="46142"/>
          <a:stretch/>
        </p:blipFill>
        <p:spPr>
          <a:xfrm>
            <a:off x="4814301" y="901261"/>
            <a:ext cx="8129589" cy="8497351"/>
          </a:xfrm>
          <a:prstGeom prst="rect">
            <a:avLst/>
          </a:prstGeom>
        </p:spPr>
      </p:pic>
      <p:pic>
        <p:nvPicPr>
          <p:cNvPr id="2" name="Graphic 1" descr="User with solid fill">
            <a:extLst>
              <a:ext uri="{FF2B5EF4-FFF2-40B4-BE49-F238E27FC236}">
                <a16:creationId xmlns:a16="http://schemas.microsoft.com/office/drawing/2014/main" id="{ED52AD2C-3C6C-0EAA-10C7-FB252FA8ABC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975423" y="967139"/>
            <a:ext cx="1207540" cy="1207540"/>
          </a:xfrm>
          <a:prstGeom prst="rect">
            <a:avLst/>
          </a:prstGeom>
        </p:spPr>
      </p:pic>
      <p:sp>
        <p:nvSpPr>
          <p:cNvPr id="6" name="TextBox 5">
            <a:extLst>
              <a:ext uri="{FF2B5EF4-FFF2-40B4-BE49-F238E27FC236}">
                <a16:creationId xmlns:a16="http://schemas.microsoft.com/office/drawing/2014/main" id="{DD09644F-50D1-A4BE-20B1-E04D03E81218}"/>
              </a:ext>
            </a:extLst>
          </p:cNvPr>
          <p:cNvSpPr txBox="1"/>
          <p:nvPr/>
        </p:nvSpPr>
        <p:spPr>
          <a:xfrm>
            <a:off x="53246" y="2298152"/>
            <a:ext cx="6034373" cy="133369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fromWordArt="0" anchor="ctr" anchorCtr="0" forceAA="0" compatLnSpc="1">
            <a:prstTxWarp prst="textNoShape">
              <a:avLst/>
            </a:prstTxWarp>
            <a:spAutoFit/>
          </a:bodyPr>
          <a:lstStyle/>
          <a:p>
            <a:pPr algn="l"/>
            <a:r>
              <a:rPr lang="en-US" sz="2000" dirty="0"/>
              <a:t>MVC is all about separation of concerns:</a:t>
            </a:r>
          </a:p>
          <a:p>
            <a:pPr marL="342900" lvl="3" indent="-342900" algn="l">
              <a:buFont typeface="Arial"/>
              <a:buChar char="•"/>
            </a:pPr>
            <a:r>
              <a:rPr lang="en-US" sz="2000" dirty="0"/>
              <a:t>Model </a:t>
            </a:r>
          </a:p>
          <a:p>
            <a:pPr marL="342900" lvl="3" indent="-342900" algn="l">
              <a:buFont typeface="Arial"/>
              <a:buChar char="•"/>
            </a:pPr>
            <a:r>
              <a:rPr lang="en-US" sz="2000" dirty="0"/>
              <a:t>View </a:t>
            </a:r>
            <a:endParaRPr lang="en-US"/>
          </a:p>
          <a:p>
            <a:pPr marL="342900" lvl="3" indent="-342900" algn="l">
              <a:buFont typeface="Arial"/>
              <a:buChar char="•"/>
            </a:pPr>
            <a:r>
              <a:rPr lang="en-US" sz="2000" dirty="0"/>
              <a:t>Controller</a:t>
            </a:r>
            <a:endParaRPr lang="en-US" dirty="0"/>
          </a:p>
        </p:txBody>
      </p:sp>
    </p:spTree>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F20A753-CBA7-A319-1B8B-F3E72BBB108D}"/>
              </a:ext>
            </a:extLst>
          </p:cNvPr>
          <p:cNvSpPr>
            <a:spLocks noGrp="1"/>
          </p:cNvSpPr>
          <p:nvPr>
            <p:ph type="body" idx="1"/>
          </p:nvPr>
        </p:nvSpPr>
        <p:spPr/>
        <p:txBody>
          <a:bodyPr/>
          <a:lstStyle/>
          <a:p>
            <a:endParaRPr lang="en-US"/>
          </a:p>
        </p:txBody>
      </p:sp>
      <p:sp>
        <p:nvSpPr>
          <p:cNvPr id="3" name="Title 2">
            <a:extLst>
              <a:ext uri="{FF2B5EF4-FFF2-40B4-BE49-F238E27FC236}">
                <a16:creationId xmlns:a16="http://schemas.microsoft.com/office/drawing/2014/main" id="{97F6D210-BF52-6815-51A8-53EB1B20CA22}"/>
              </a:ext>
            </a:extLst>
          </p:cNvPr>
          <p:cNvSpPr>
            <a:spLocks noGrp="1"/>
          </p:cNvSpPr>
          <p:nvPr>
            <p:ph type="title"/>
          </p:nvPr>
        </p:nvSpPr>
        <p:spPr/>
        <p:txBody>
          <a:bodyPr>
            <a:noAutofit/>
          </a:bodyPr>
          <a:lstStyle/>
          <a:p>
            <a:r>
              <a:rPr lang="en-US" sz="3600" dirty="0">
                <a:solidFill>
                  <a:srgbClr val="003E6E"/>
                </a:solidFill>
              </a:rPr>
              <a:t>MVC: example for retrieving cats information</a:t>
            </a:r>
          </a:p>
        </p:txBody>
      </p:sp>
      <p:pic>
        <p:nvPicPr>
          <p:cNvPr id="5" name="Picture 4" descr="A screenshot of a computer screen&#10;&#10;Description automatically generated">
            <a:extLst>
              <a:ext uri="{FF2B5EF4-FFF2-40B4-BE49-F238E27FC236}">
                <a16:creationId xmlns:a16="http://schemas.microsoft.com/office/drawing/2014/main" id="{C49A82FB-F716-F482-2364-5CB37A76AF94}"/>
              </a:ext>
            </a:extLst>
          </p:cNvPr>
          <p:cNvPicPr>
            <a:picLocks noChangeAspect="1"/>
          </p:cNvPicPr>
          <p:nvPr/>
        </p:nvPicPr>
        <p:blipFill>
          <a:blip r:embed="rId2"/>
          <a:stretch>
            <a:fillRect/>
          </a:stretch>
        </p:blipFill>
        <p:spPr>
          <a:xfrm>
            <a:off x="57501" y="1442888"/>
            <a:ext cx="12896537" cy="6703712"/>
          </a:xfrm>
          <a:prstGeom prst="rect">
            <a:avLst/>
          </a:prstGeom>
        </p:spPr>
      </p:pic>
      <p:sp>
        <p:nvSpPr>
          <p:cNvPr id="6" name="TextBox 5">
            <a:extLst>
              <a:ext uri="{FF2B5EF4-FFF2-40B4-BE49-F238E27FC236}">
                <a16:creationId xmlns:a16="http://schemas.microsoft.com/office/drawing/2014/main" id="{434291B0-37B4-50C4-2320-077179E8B4F3}"/>
              </a:ext>
            </a:extLst>
          </p:cNvPr>
          <p:cNvSpPr txBox="1"/>
          <p:nvPr/>
        </p:nvSpPr>
        <p:spPr>
          <a:xfrm>
            <a:off x="4898660" y="7176803"/>
            <a:ext cx="2743200"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fromWordArt="0" anchor="ctr" anchorCtr="0" forceAA="0" compatLnSpc="1">
            <a:prstTxWarp prst="textNoShape">
              <a:avLst/>
            </a:prstTxWarp>
            <a:spAutoFit/>
          </a:bodyPr>
          <a:lstStyle/>
          <a:p>
            <a:pPr algn="l"/>
            <a:r>
              <a:rPr lang="en-US" sz="2400" dirty="0">
                <a:solidFill>
                  <a:srgbClr val="FFFFFF"/>
                </a:solidFill>
              </a:rPr>
              <a:t>else </a:t>
            </a:r>
          </a:p>
          <a:p>
            <a:pPr algn="l"/>
            <a:r>
              <a:rPr lang="en-US" sz="2400" dirty="0">
                <a:solidFill>
                  <a:srgbClr val="FFFFFF"/>
                </a:solidFill>
              </a:rPr>
              <a:t>     </a:t>
            </a:r>
            <a:r>
              <a:rPr lang="en-US" sz="2400" err="1">
                <a:solidFill>
                  <a:srgbClr val="FFFFFF"/>
                </a:solidFill>
              </a:rPr>
              <a:t>View.error</a:t>
            </a:r>
            <a:endParaRPr lang="en-US" sz="2400">
              <a:solidFill>
                <a:srgbClr val="FFFFFF"/>
              </a:solidFill>
            </a:endParaRPr>
          </a:p>
        </p:txBody>
      </p:sp>
      <p:sp>
        <p:nvSpPr>
          <p:cNvPr id="7" name="TextBox 6">
            <a:extLst>
              <a:ext uri="{FF2B5EF4-FFF2-40B4-BE49-F238E27FC236}">
                <a16:creationId xmlns:a16="http://schemas.microsoft.com/office/drawing/2014/main" id="{0EC38722-34C3-730E-136B-A80F86FC8171}"/>
              </a:ext>
            </a:extLst>
          </p:cNvPr>
          <p:cNvSpPr txBox="1"/>
          <p:nvPr/>
        </p:nvSpPr>
        <p:spPr>
          <a:xfrm>
            <a:off x="9011937" y="5284863"/>
            <a:ext cx="3356131"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fromWordArt="0" anchor="ctr" anchorCtr="0" forceAA="0" compatLnSpc="1">
            <a:prstTxWarp prst="textNoShape">
              <a:avLst/>
            </a:prstTxWarp>
            <a:spAutoFit/>
          </a:bodyPr>
          <a:lstStyle/>
          <a:p>
            <a:pPr algn="l"/>
            <a:r>
              <a:rPr lang="en-US" sz="2400" dirty="0">
                <a:solidFill>
                  <a:srgbClr val="FFFFFF"/>
                </a:solidFill>
              </a:rPr>
              <a:t>Get error presentation</a:t>
            </a:r>
            <a:endParaRPr lang="en-US" dirty="0"/>
          </a:p>
        </p:txBody>
      </p:sp>
    </p:spTree>
    <p:extLst>
      <p:ext uri="{BB962C8B-B14F-4D97-AF65-F5344CB8AC3E}">
        <p14:creationId xmlns:p14="http://schemas.microsoft.com/office/powerpoint/2010/main" val="416145931"/>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F20A753-CBA7-A319-1B8B-F3E72BBB108D}"/>
              </a:ext>
            </a:extLst>
          </p:cNvPr>
          <p:cNvSpPr>
            <a:spLocks noGrp="1"/>
          </p:cNvSpPr>
          <p:nvPr>
            <p:ph type="body" idx="1"/>
          </p:nvPr>
        </p:nvSpPr>
        <p:spPr/>
        <p:txBody>
          <a:bodyPr/>
          <a:lstStyle/>
          <a:p>
            <a:endParaRPr lang="en-US"/>
          </a:p>
        </p:txBody>
      </p:sp>
      <p:sp>
        <p:nvSpPr>
          <p:cNvPr id="3" name="Title 2">
            <a:extLst>
              <a:ext uri="{FF2B5EF4-FFF2-40B4-BE49-F238E27FC236}">
                <a16:creationId xmlns:a16="http://schemas.microsoft.com/office/drawing/2014/main" id="{97F6D210-BF52-6815-51A8-53EB1B20CA22}"/>
              </a:ext>
            </a:extLst>
          </p:cNvPr>
          <p:cNvSpPr>
            <a:spLocks noGrp="1"/>
          </p:cNvSpPr>
          <p:nvPr>
            <p:ph type="title"/>
          </p:nvPr>
        </p:nvSpPr>
        <p:spPr/>
        <p:txBody>
          <a:bodyPr>
            <a:noAutofit/>
          </a:bodyPr>
          <a:lstStyle/>
          <a:p>
            <a:r>
              <a:rPr lang="en-US" sz="3600" dirty="0">
                <a:solidFill>
                  <a:srgbClr val="003E6E"/>
                </a:solidFill>
              </a:rPr>
              <a:t>MVC: a popular architecture for web applications</a:t>
            </a:r>
          </a:p>
        </p:txBody>
      </p:sp>
      <p:pic>
        <p:nvPicPr>
          <p:cNvPr id="4" name="Picture 3" descr="A blue screen with white arrows and white text&#10;&#10;Description automatically generated">
            <a:extLst>
              <a:ext uri="{FF2B5EF4-FFF2-40B4-BE49-F238E27FC236}">
                <a16:creationId xmlns:a16="http://schemas.microsoft.com/office/drawing/2014/main" id="{8C6D040E-E6E9-0FB1-0ABC-CA7D12A7F802}"/>
              </a:ext>
            </a:extLst>
          </p:cNvPr>
          <p:cNvPicPr>
            <a:picLocks noChangeAspect="1"/>
          </p:cNvPicPr>
          <p:nvPr/>
        </p:nvPicPr>
        <p:blipFill>
          <a:blip r:embed="rId2"/>
          <a:stretch>
            <a:fillRect/>
          </a:stretch>
        </p:blipFill>
        <p:spPr>
          <a:xfrm>
            <a:off x="776326" y="1846831"/>
            <a:ext cx="11470805" cy="5908368"/>
          </a:xfrm>
          <a:prstGeom prst="rect">
            <a:avLst/>
          </a:prstGeom>
        </p:spPr>
      </p:pic>
    </p:spTree>
    <p:extLst>
      <p:ext uri="{BB962C8B-B14F-4D97-AF65-F5344CB8AC3E}">
        <p14:creationId xmlns:p14="http://schemas.microsoft.com/office/powerpoint/2010/main" val="2510332581"/>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 name="Client-server communication normally uses the HTTP protocol.…"/>
          <p:cNvSpPr txBox="1">
            <a:spLocks noGrp="1"/>
          </p:cNvSpPr>
          <p:nvPr>
            <p:ph type="body" idx="1"/>
          </p:nvPr>
        </p:nvSpPr>
        <p:spPr>
          <a:prstGeom prst="rect">
            <a:avLst/>
          </a:prstGeom>
        </p:spPr>
        <p:txBody>
          <a:bodyPr/>
          <a:lstStyle/>
          <a:p>
            <a:r>
              <a:t>Client-server communication normally uses the HTTP protocol. </a:t>
            </a:r>
          </a:p>
          <a:p>
            <a:pPr lvl="1"/>
            <a:r>
              <a:t>The client sends a message to the server that includes an instruction such as GET or POST along with the identifier of a resource (usually a URL) on which that instruction should operate. The message may also include additional information, such as information collected from a form. </a:t>
            </a:r>
          </a:p>
          <a:p>
            <a:r>
              <a:t>HTTP is a text-only protocol so structured data has to be represented as text. There are two ways of representing this data that are widely used, namely XML and JSON. </a:t>
            </a:r>
          </a:p>
          <a:p>
            <a:pPr lvl="1"/>
            <a:r>
              <a:t>XML is a markup language with tags used to identify each data item. </a:t>
            </a:r>
          </a:p>
          <a:p>
            <a:pPr lvl="1"/>
            <a:r>
              <a:t>JSON is a simpler representation based on the representation of objects in the Javascript language. </a:t>
            </a:r>
          </a:p>
        </p:txBody>
      </p:sp>
      <p:sp>
        <p:nvSpPr>
          <p:cNvPr id="215" name="Client-server communication"/>
          <p:cNvSpPr txBox="1">
            <a:spLocks noGrp="1"/>
          </p:cNvSpPr>
          <p:nvPr>
            <p:ph type="title"/>
          </p:nvPr>
        </p:nvSpPr>
        <p:spPr>
          <a:prstGeom prst="rect">
            <a:avLst/>
          </a:prstGeom>
        </p:spPr>
        <p:txBody>
          <a:bodyPr/>
          <a:lstStyle/>
          <a:p>
            <a:r>
              <a:t>Client-server communication</a:t>
            </a:r>
          </a:p>
        </p:txBody>
      </p:sp>
      <p:sp>
        <p:nvSpPr>
          <p:cNvPr id="216"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38</a:t>
            </a:fld>
            <a:endParaRPr/>
          </a:p>
        </p:txBody>
      </p:sp>
    </p:spTree>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 name="Figure 4.14 Multi-tier client-server architecture"/>
          <p:cNvSpPr txBox="1">
            <a:spLocks noGrp="1"/>
          </p:cNvSpPr>
          <p:nvPr>
            <p:ph type="title"/>
          </p:nvPr>
        </p:nvSpPr>
        <p:spPr>
          <a:prstGeom prst="rect">
            <a:avLst/>
          </a:prstGeom>
        </p:spPr>
        <p:txBody>
          <a:bodyPr>
            <a:noAutofit/>
          </a:bodyPr>
          <a:lstStyle/>
          <a:p>
            <a:r>
              <a:rPr sz="4000" dirty="0">
                <a:solidFill>
                  <a:schemeClr val="tx1">
                    <a:lumMod val="75000"/>
                  </a:schemeClr>
                </a:solidFill>
              </a:rPr>
              <a:t>Multi-tier client-server architecture</a:t>
            </a:r>
          </a:p>
        </p:txBody>
      </p:sp>
      <p:sp>
        <p:nvSpPr>
          <p:cNvPr id="219"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39</a:t>
            </a:fld>
            <a:endParaRPr/>
          </a:p>
        </p:txBody>
      </p:sp>
      <p:pic>
        <p:nvPicPr>
          <p:cNvPr id="5" name="Picture 4">
            <a:extLst>
              <a:ext uri="{FF2B5EF4-FFF2-40B4-BE49-F238E27FC236}">
                <a16:creationId xmlns:a16="http://schemas.microsoft.com/office/drawing/2014/main" id="{B186BDAD-C173-4E42-BFF6-6BF1ED112A57}"/>
              </a:ext>
            </a:extLst>
          </p:cNvPr>
          <p:cNvPicPr>
            <a:picLocks noChangeAspect="1"/>
          </p:cNvPicPr>
          <p:nvPr/>
        </p:nvPicPr>
        <p:blipFill rotWithShape="1">
          <a:blip r:embed="rId2">
            <a:extLst>
              <a:ext uri="{28A0092B-C50C-407E-A947-70E740481C1C}">
                <a14:useLocalDpi xmlns:a14="http://schemas.microsoft.com/office/drawing/2010/main" val="0"/>
              </a:ext>
            </a:extLst>
          </a:blip>
          <a:srcRect l="6956" t="10170" r="7715" b="56939"/>
          <a:stretch/>
        </p:blipFill>
        <p:spPr>
          <a:xfrm>
            <a:off x="852387" y="1624090"/>
            <a:ext cx="11300026" cy="6220919"/>
          </a:xfrm>
          <a:prstGeom prst="rect">
            <a:avLst/>
          </a:prstGeom>
        </p:spPr>
      </p:pic>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A component is an element that implements a coherent set of functionality or features.…"/>
          <p:cNvSpPr txBox="1">
            <a:spLocks noGrp="1"/>
          </p:cNvSpPr>
          <p:nvPr>
            <p:ph type="body" idx="1"/>
          </p:nvPr>
        </p:nvSpPr>
        <p:spPr>
          <a:prstGeom prst="rect">
            <a:avLst/>
          </a:prstGeom>
        </p:spPr>
        <p:txBody>
          <a:bodyPr/>
          <a:lstStyle/>
          <a:p>
            <a:r>
              <a:rPr dirty="0"/>
              <a:t>A component is an element that implements a coherent set of functionality or features. </a:t>
            </a:r>
          </a:p>
          <a:p>
            <a:endParaRPr lang="en-US" dirty="0"/>
          </a:p>
          <a:p>
            <a:r>
              <a:rPr dirty="0"/>
              <a:t>Software component can be considered as a collection of one or more services that may be used by other components.</a:t>
            </a:r>
          </a:p>
          <a:p>
            <a:endParaRPr lang="en-US" dirty="0"/>
          </a:p>
          <a:p>
            <a:r>
              <a:rPr dirty="0"/>
              <a:t>When designing software architecture, you </a:t>
            </a:r>
            <a:r>
              <a:rPr b="1" u="sng" dirty="0"/>
              <a:t>don’t</a:t>
            </a:r>
            <a:r>
              <a:rPr dirty="0"/>
              <a:t> have to decide how an architectural element or component is to be implemented.  </a:t>
            </a:r>
          </a:p>
          <a:p>
            <a:endParaRPr lang="en-US" dirty="0"/>
          </a:p>
          <a:p>
            <a:r>
              <a:rPr dirty="0"/>
              <a:t>Rather, design the component interface and leave the implementation of that interface to a later stage of the development process.</a:t>
            </a:r>
          </a:p>
        </p:txBody>
      </p:sp>
      <p:sp>
        <p:nvSpPr>
          <p:cNvPr id="75" name="Software architecture and components"/>
          <p:cNvSpPr txBox="1">
            <a:spLocks noGrp="1"/>
          </p:cNvSpPr>
          <p:nvPr>
            <p:ph type="title"/>
          </p:nvPr>
        </p:nvSpPr>
        <p:spPr>
          <a:prstGeom prst="rect">
            <a:avLst/>
          </a:prstGeom>
        </p:spPr>
        <p:txBody>
          <a:bodyPr/>
          <a:lstStyle/>
          <a:p>
            <a:r>
              <a:t>Software architecture and components</a:t>
            </a:r>
          </a:p>
        </p:txBody>
      </p:sp>
      <p:sp>
        <p:nvSpPr>
          <p:cNvPr id="76" name="Slide Number"/>
          <p:cNvSpPr txBox="1">
            <a:spLocks noGrp="1"/>
          </p:cNvSpPr>
          <p:nvPr>
            <p:ph type="sldNum" sz="quarter" idx="2"/>
          </p:nvPr>
        </p:nvSpPr>
        <p:spPr>
          <a:xfrm>
            <a:off x="12265992" y="9245600"/>
            <a:ext cx="199058" cy="27940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4</a:t>
            </a:fld>
            <a:endParaRPr/>
          </a:p>
        </p:txBody>
      </p:sp>
    </p:spTree>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45DBFAE-44C6-D777-897E-6EDDF6B8FE69}"/>
              </a:ext>
            </a:extLst>
          </p:cNvPr>
          <p:cNvSpPr>
            <a:spLocks noGrp="1"/>
          </p:cNvSpPr>
          <p:nvPr>
            <p:ph type="body" idx="1"/>
          </p:nvPr>
        </p:nvSpPr>
        <p:spPr/>
        <p:txBody>
          <a:bodyPr/>
          <a:lstStyle/>
          <a:p>
            <a:endParaRPr lang="en-US"/>
          </a:p>
        </p:txBody>
      </p:sp>
      <p:sp>
        <p:nvSpPr>
          <p:cNvPr id="3" name="Title 2">
            <a:extLst>
              <a:ext uri="{FF2B5EF4-FFF2-40B4-BE49-F238E27FC236}">
                <a16:creationId xmlns:a16="http://schemas.microsoft.com/office/drawing/2014/main" id="{EFA71DAE-3D0A-4573-1D87-B84B8E75794C}"/>
              </a:ext>
            </a:extLst>
          </p:cNvPr>
          <p:cNvSpPr>
            <a:spLocks noGrp="1"/>
          </p:cNvSpPr>
          <p:nvPr>
            <p:ph type="title"/>
          </p:nvPr>
        </p:nvSpPr>
        <p:spPr/>
        <p:txBody>
          <a:bodyPr>
            <a:noAutofit/>
          </a:bodyPr>
          <a:lstStyle/>
          <a:p>
            <a:r>
              <a:rPr lang="en-US" sz="4000" dirty="0">
                <a:solidFill>
                  <a:srgbClr val="003E6E"/>
                </a:solidFill>
              </a:rPr>
              <a:t>Monolithic Architecture</a:t>
            </a:r>
          </a:p>
        </p:txBody>
      </p:sp>
      <p:pic>
        <p:nvPicPr>
          <p:cNvPr id="4" name="Picture 3" descr="A screen shot of a computer&#10;&#10;Description automatically generated">
            <a:extLst>
              <a:ext uri="{FF2B5EF4-FFF2-40B4-BE49-F238E27FC236}">
                <a16:creationId xmlns:a16="http://schemas.microsoft.com/office/drawing/2014/main" id="{F3893007-6589-9180-CB50-7BD48637D7D3}"/>
              </a:ext>
            </a:extLst>
          </p:cNvPr>
          <p:cNvPicPr>
            <a:picLocks noChangeAspect="1"/>
          </p:cNvPicPr>
          <p:nvPr/>
        </p:nvPicPr>
        <p:blipFill rotWithShape="1">
          <a:blip r:embed="rId2"/>
          <a:srcRect l="3736" r="-136" b="-244"/>
          <a:stretch/>
        </p:blipFill>
        <p:spPr>
          <a:xfrm>
            <a:off x="0" y="2508965"/>
            <a:ext cx="13019449" cy="5109500"/>
          </a:xfrm>
          <a:prstGeom prst="rect">
            <a:avLst/>
          </a:prstGeom>
        </p:spPr>
      </p:pic>
    </p:spTree>
    <p:extLst>
      <p:ext uri="{BB962C8B-B14F-4D97-AF65-F5344CB8AC3E}">
        <p14:creationId xmlns:p14="http://schemas.microsoft.com/office/powerpoint/2010/main" val="1494467622"/>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Rounded Corners 17">
            <a:extLst>
              <a:ext uri="{FF2B5EF4-FFF2-40B4-BE49-F238E27FC236}">
                <a16:creationId xmlns:a16="http://schemas.microsoft.com/office/drawing/2014/main" id="{7B4ACDDE-2DE4-1C19-C68E-B48AF12C6183}"/>
              </a:ext>
            </a:extLst>
          </p:cNvPr>
          <p:cNvSpPr/>
          <p:nvPr/>
        </p:nvSpPr>
        <p:spPr>
          <a:xfrm>
            <a:off x="1213000" y="2726077"/>
            <a:ext cx="10578993" cy="4519968"/>
          </a:xfrm>
          <a:prstGeom prst="roundRect">
            <a:avLst>
              <a:gd name="adj" fmla="val 4667"/>
            </a:avLst>
          </a:prstGeom>
          <a:solidFill>
            <a:schemeClr val="bg1">
              <a:lumMod val="95000"/>
            </a:schemeClr>
          </a:solidFill>
          <a:ln w="28575">
            <a:solidFill>
              <a:schemeClr val="bg2">
                <a:lumMod val="90000"/>
              </a:schemeClr>
            </a:solidFill>
            <a:prstDash val="sysDash"/>
          </a:ln>
        </p:spPr>
        <p:style>
          <a:lnRef idx="2">
            <a:schemeClr val="accent6"/>
          </a:lnRef>
          <a:fillRef idx="1">
            <a:schemeClr val="lt1"/>
          </a:fillRef>
          <a:effectRef idx="0">
            <a:schemeClr val="accent6"/>
          </a:effectRef>
          <a:fontRef idx="minor">
            <a:schemeClr val="dk1"/>
          </a:fontRef>
        </p:style>
        <p:txBody>
          <a:bodyPr rtlCol="0" anchor="ctr"/>
          <a:lstStyle/>
          <a:p>
            <a:pPr defTabSz="975390" hangingPunct="1"/>
            <a:endParaRPr lang="en-IN" sz="1920" kern="1200" dirty="0">
              <a:solidFill>
                <a:prstClr val="black"/>
              </a:solidFill>
              <a:latin typeface="Calibri" panose="020F0502020204030204"/>
            </a:endParaRPr>
          </a:p>
        </p:txBody>
      </p:sp>
      <p:sp>
        <p:nvSpPr>
          <p:cNvPr id="20" name="Rectangle: Rounded Corners 19">
            <a:extLst>
              <a:ext uri="{FF2B5EF4-FFF2-40B4-BE49-F238E27FC236}">
                <a16:creationId xmlns:a16="http://schemas.microsoft.com/office/drawing/2014/main" id="{EE7A1B4F-45E3-6B16-1902-76FC7CCFE7BD}"/>
              </a:ext>
            </a:extLst>
          </p:cNvPr>
          <p:cNvSpPr/>
          <p:nvPr/>
        </p:nvSpPr>
        <p:spPr>
          <a:xfrm>
            <a:off x="1347971" y="3246634"/>
            <a:ext cx="6356278" cy="3824725"/>
          </a:xfrm>
          <a:prstGeom prst="roundRect">
            <a:avLst>
              <a:gd name="adj" fmla="val 2873"/>
            </a:avLst>
          </a:prstGeom>
          <a:solidFill>
            <a:schemeClr val="accent5">
              <a:lumMod val="20000"/>
              <a:lumOff val="80000"/>
            </a:schemeClr>
          </a:solidFill>
          <a:ln w="28575">
            <a:solidFill>
              <a:srgbClr val="00B0F0"/>
            </a:solidFill>
            <a:prstDash val="sysDot"/>
          </a:ln>
        </p:spPr>
        <p:style>
          <a:lnRef idx="2">
            <a:schemeClr val="accent6"/>
          </a:lnRef>
          <a:fillRef idx="1">
            <a:schemeClr val="lt1"/>
          </a:fillRef>
          <a:effectRef idx="0">
            <a:schemeClr val="accent6"/>
          </a:effectRef>
          <a:fontRef idx="minor">
            <a:schemeClr val="dk1"/>
          </a:fontRef>
        </p:style>
        <p:txBody>
          <a:bodyPr rtlCol="0" anchor="ctr"/>
          <a:lstStyle/>
          <a:p>
            <a:pPr defTabSz="975390" hangingPunct="1"/>
            <a:endParaRPr lang="en-IN" sz="1920" kern="1200" dirty="0">
              <a:solidFill>
                <a:srgbClr val="00B0F0"/>
              </a:solidFill>
              <a:latin typeface="Calibri" panose="020F0502020204030204"/>
            </a:endParaRPr>
          </a:p>
        </p:txBody>
      </p:sp>
      <p:sp>
        <p:nvSpPr>
          <p:cNvPr id="3" name="Rectangle: Rounded Corners 2">
            <a:extLst>
              <a:ext uri="{FF2B5EF4-FFF2-40B4-BE49-F238E27FC236}">
                <a16:creationId xmlns:a16="http://schemas.microsoft.com/office/drawing/2014/main" id="{8151C00F-AC23-FAE0-9421-62CCA906461F}"/>
              </a:ext>
            </a:extLst>
          </p:cNvPr>
          <p:cNvSpPr/>
          <p:nvPr/>
        </p:nvSpPr>
        <p:spPr>
          <a:xfrm>
            <a:off x="1422287" y="3772670"/>
            <a:ext cx="6071343" cy="3185833"/>
          </a:xfrm>
          <a:prstGeom prst="roundRect">
            <a:avLst>
              <a:gd name="adj" fmla="val 3615"/>
            </a:avLst>
          </a:prstGeom>
          <a:solidFill>
            <a:schemeClr val="accent6">
              <a:lumMod val="20000"/>
              <a:lumOff val="80000"/>
            </a:schemeClr>
          </a:solidFill>
          <a:ln w="28575"/>
        </p:spPr>
        <p:style>
          <a:lnRef idx="2">
            <a:schemeClr val="accent6"/>
          </a:lnRef>
          <a:fillRef idx="1">
            <a:schemeClr val="lt1"/>
          </a:fillRef>
          <a:effectRef idx="0">
            <a:schemeClr val="accent6"/>
          </a:effectRef>
          <a:fontRef idx="minor">
            <a:schemeClr val="dk1"/>
          </a:fontRef>
        </p:style>
        <p:txBody>
          <a:bodyPr rtlCol="0" anchor="ctr"/>
          <a:lstStyle/>
          <a:p>
            <a:pPr defTabSz="975390" hangingPunct="1"/>
            <a:endParaRPr lang="en-IN" sz="1920" kern="1200" dirty="0">
              <a:solidFill>
                <a:prstClr val="black"/>
              </a:solidFill>
              <a:latin typeface="Calibri" panose="020F0502020204030204"/>
            </a:endParaRPr>
          </a:p>
        </p:txBody>
      </p:sp>
      <p:sp>
        <p:nvSpPr>
          <p:cNvPr id="7" name="Rectangle: Rounded Corners 6">
            <a:extLst>
              <a:ext uri="{FF2B5EF4-FFF2-40B4-BE49-F238E27FC236}">
                <a16:creationId xmlns:a16="http://schemas.microsoft.com/office/drawing/2014/main" id="{5D6C0B0F-81C5-C693-9C5A-B25EFEBB0181}"/>
              </a:ext>
            </a:extLst>
          </p:cNvPr>
          <p:cNvSpPr/>
          <p:nvPr/>
        </p:nvSpPr>
        <p:spPr>
          <a:xfrm>
            <a:off x="1672521" y="4350237"/>
            <a:ext cx="5536780" cy="2432137"/>
          </a:xfrm>
          <a:prstGeom prst="roundRect">
            <a:avLst>
              <a:gd name="adj" fmla="val 3615"/>
            </a:avLst>
          </a:prstGeom>
          <a:solidFill>
            <a:schemeClr val="accent2">
              <a:lumMod val="20000"/>
              <a:lumOff val="80000"/>
            </a:schemeClr>
          </a:solidFill>
          <a:ln w="28575">
            <a:solidFill>
              <a:srgbClr val="FFC000"/>
            </a:solidFill>
          </a:ln>
        </p:spPr>
        <p:style>
          <a:lnRef idx="2">
            <a:schemeClr val="accent6"/>
          </a:lnRef>
          <a:fillRef idx="1">
            <a:schemeClr val="lt1"/>
          </a:fillRef>
          <a:effectRef idx="0">
            <a:schemeClr val="accent6"/>
          </a:effectRef>
          <a:fontRef idx="minor">
            <a:schemeClr val="dk1"/>
          </a:fontRef>
        </p:style>
        <p:txBody>
          <a:bodyPr rtlCol="0" anchor="ctr"/>
          <a:lstStyle/>
          <a:p>
            <a:pPr defTabSz="975390" hangingPunct="1"/>
            <a:endParaRPr lang="en-IN" sz="1920" b="1" kern="1200" dirty="0">
              <a:solidFill>
                <a:prstClr val="black"/>
              </a:solidFill>
              <a:latin typeface="Calibri" panose="020F0502020204030204"/>
            </a:endParaRPr>
          </a:p>
        </p:txBody>
      </p:sp>
      <p:sp>
        <p:nvSpPr>
          <p:cNvPr id="2" name="Title 1">
            <a:extLst>
              <a:ext uri="{FF2B5EF4-FFF2-40B4-BE49-F238E27FC236}">
                <a16:creationId xmlns:a16="http://schemas.microsoft.com/office/drawing/2014/main" id="{0E875EE8-0A28-21FA-4787-CEBEE529E20D}"/>
              </a:ext>
            </a:extLst>
          </p:cNvPr>
          <p:cNvSpPr>
            <a:spLocks noGrp="1"/>
          </p:cNvSpPr>
          <p:nvPr>
            <p:ph type="title"/>
          </p:nvPr>
        </p:nvSpPr>
        <p:spPr>
          <a:xfrm>
            <a:off x="905506" y="211432"/>
            <a:ext cx="11112570" cy="1163566"/>
          </a:xfrm>
        </p:spPr>
        <p:txBody>
          <a:bodyPr/>
          <a:lstStyle/>
          <a:p>
            <a:pPr algn="ctr"/>
            <a:r>
              <a:rPr lang="en-IN" b="1" dirty="0">
                <a:solidFill>
                  <a:srgbClr val="0070C0"/>
                </a:solidFill>
              </a:rPr>
              <a:t>Monolithic MVC</a:t>
            </a:r>
          </a:p>
        </p:txBody>
      </p:sp>
      <p:sp>
        <p:nvSpPr>
          <p:cNvPr id="4" name="Rectangle: Rounded Corners 3">
            <a:extLst>
              <a:ext uri="{FF2B5EF4-FFF2-40B4-BE49-F238E27FC236}">
                <a16:creationId xmlns:a16="http://schemas.microsoft.com/office/drawing/2014/main" id="{C8557AF8-5983-2ECB-96DC-73C2A2D9CAB9}"/>
              </a:ext>
            </a:extLst>
          </p:cNvPr>
          <p:cNvSpPr/>
          <p:nvPr/>
        </p:nvSpPr>
        <p:spPr>
          <a:xfrm>
            <a:off x="2120080" y="4789759"/>
            <a:ext cx="1344265" cy="1086391"/>
          </a:xfrm>
          <a:prstGeom prst="roundRect">
            <a:avLst>
              <a:gd name="adj" fmla="val 12489"/>
            </a:avLst>
          </a:prstGeom>
          <a:solidFill>
            <a:schemeClr val="accent5">
              <a:lumMod val="20000"/>
              <a:lumOff val="80000"/>
            </a:schemeClr>
          </a:solidFill>
          <a:ln w="28575">
            <a:solidFill>
              <a:schemeClr val="accent5">
                <a:lumMod val="50000"/>
              </a:schemeClr>
            </a:solidFill>
          </a:ln>
        </p:spPr>
        <p:style>
          <a:lnRef idx="2">
            <a:schemeClr val="accent6"/>
          </a:lnRef>
          <a:fillRef idx="1">
            <a:schemeClr val="lt1"/>
          </a:fillRef>
          <a:effectRef idx="0">
            <a:schemeClr val="accent6"/>
          </a:effectRef>
          <a:fontRef idx="minor">
            <a:schemeClr val="dk1"/>
          </a:fontRef>
        </p:style>
        <p:txBody>
          <a:bodyPr rtlCol="0" anchor="ctr"/>
          <a:lstStyle/>
          <a:p>
            <a:pPr defTabSz="975390" hangingPunct="1"/>
            <a:r>
              <a:rPr lang="en-IN" sz="1920" kern="1200" dirty="0">
                <a:solidFill>
                  <a:prstClr val="black"/>
                </a:solidFill>
                <a:latin typeface="Calibri" panose="020F0502020204030204"/>
              </a:rPr>
              <a:t>View</a:t>
            </a:r>
          </a:p>
        </p:txBody>
      </p:sp>
      <p:sp>
        <p:nvSpPr>
          <p:cNvPr id="5" name="Rectangle: Rounded Corners 4">
            <a:extLst>
              <a:ext uri="{FF2B5EF4-FFF2-40B4-BE49-F238E27FC236}">
                <a16:creationId xmlns:a16="http://schemas.microsoft.com/office/drawing/2014/main" id="{6098AECE-C3B3-B452-AC27-5DF94CB89E46}"/>
              </a:ext>
            </a:extLst>
          </p:cNvPr>
          <p:cNvSpPr/>
          <p:nvPr/>
        </p:nvSpPr>
        <p:spPr>
          <a:xfrm>
            <a:off x="3837009" y="4789759"/>
            <a:ext cx="1439835" cy="1086391"/>
          </a:xfrm>
          <a:prstGeom prst="roundRect">
            <a:avLst>
              <a:gd name="adj" fmla="val 12489"/>
            </a:avLst>
          </a:prstGeom>
          <a:solidFill>
            <a:schemeClr val="accent5">
              <a:lumMod val="20000"/>
              <a:lumOff val="80000"/>
            </a:schemeClr>
          </a:solidFill>
          <a:ln w="28575">
            <a:solidFill>
              <a:schemeClr val="accent5">
                <a:lumMod val="50000"/>
              </a:schemeClr>
            </a:solidFill>
          </a:ln>
        </p:spPr>
        <p:style>
          <a:lnRef idx="2">
            <a:schemeClr val="accent6"/>
          </a:lnRef>
          <a:fillRef idx="1">
            <a:schemeClr val="lt1"/>
          </a:fillRef>
          <a:effectRef idx="0">
            <a:schemeClr val="accent6"/>
          </a:effectRef>
          <a:fontRef idx="minor">
            <a:schemeClr val="dk1"/>
          </a:fontRef>
        </p:style>
        <p:txBody>
          <a:bodyPr rtlCol="0" anchor="ctr"/>
          <a:lstStyle/>
          <a:p>
            <a:pPr defTabSz="975390" hangingPunct="1"/>
            <a:r>
              <a:rPr lang="en-IN" sz="1920" kern="1200" dirty="0">
                <a:solidFill>
                  <a:prstClr val="black"/>
                </a:solidFill>
                <a:latin typeface="Calibri" panose="020F0502020204030204"/>
              </a:rPr>
              <a:t>Controller</a:t>
            </a:r>
          </a:p>
        </p:txBody>
      </p:sp>
      <p:sp>
        <p:nvSpPr>
          <p:cNvPr id="6" name="Rectangle: Rounded Corners 5">
            <a:extLst>
              <a:ext uri="{FF2B5EF4-FFF2-40B4-BE49-F238E27FC236}">
                <a16:creationId xmlns:a16="http://schemas.microsoft.com/office/drawing/2014/main" id="{014B1BFA-067D-8CF1-4AD9-0D8A35F01E4B}"/>
              </a:ext>
            </a:extLst>
          </p:cNvPr>
          <p:cNvSpPr/>
          <p:nvPr/>
        </p:nvSpPr>
        <p:spPr>
          <a:xfrm>
            <a:off x="5557265" y="4783760"/>
            <a:ext cx="1261702" cy="1150411"/>
          </a:xfrm>
          <a:prstGeom prst="roundRect">
            <a:avLst>
              <a:gd name="adj" fmla="val 12489"/>
            </a:avLst>
          </a:prstGeom>
          <a:solidFill>
            <a:schemeClr val="accent5">
              <a:lumMod val="20000"/>
              <a:lumOff val="80000"/>
            </a:schemeClr>
          </a:solidFill>
          <a:ln w="28575">
            <a:solidFill>
              <a:schemeClr val="accent5">
                <a:lumMod val="50000"/>
              </a:schemeClr>
            </a:solidFill>
          </a:ln>
        </p:spPr>
        <p:style>
          <a:lnRef idx="2">
            <a:schemeClr val="accent6"/>
          </a:lnRef>
          <a:fillRef idx="1">
            <a:schemeClr val="lt1"/>
          </a:fillRef>
          <a:effectRef idx="0">
            <a:schemeClr val="accent6"/>
          </a:effectRef>
          <a:fontRef idx="minor">
            <a:schemeClr val="dk1"/>
          </a:fontRef>
        </p:style>
        <p:txBody>
          <a:bodyPr rtlCol="0" anchor="ctr"/>
          <a:lstStyle/>
          <a:p>
            <a:pPr defTabSz="975390" hangingPunct="1"/>
            <a:r>
              <a:rPr lang="en-IN" sz="1920" kern="1200" dirty="0">
                <a:solidFill>
                  <a:prstClr val="black"/>
                </a:solidFill>
                <a:latin typeface="Calibri" panose="020F0502020204030204"/>
              </a:rPr>
              <a:t>Model</a:t>
            </a:r>
          </a:p>
        </p:txBody>
      </p:sp>
      <p:sp>
        <p:nvSpPr>
          <p:cNvPr id="8" name="TextBox 7">
            <a:extLst>
              <a:ext uri="{FF2B5EF4-FFF2-40B4-BE49-F238E27FC236}">
                <a16:creationId xmlns:a16="http://schemas.microsoft.com/office/drawing/2014/main" id="{028AD6AD-B431-F445-C487-CBFFE0A14488}"/>
              </a:ext>
            </a:extLst>
          </p:cNvPr>
          <p:cNvSpPr txBox="1"/>
          <p:nvPr/>
        </p:nvSpPr>
        <p:spPr>
          <a:xfrm>
            <a:off x="4841662" y="4373021"/>
            <a:ext cx="2289104" cy="387798"/>
          </a:xfrm>
          <a:prstGeom prst="rect">
            <a:avLst/>
          </a:prstGeom>
          <a:noFill/>
        </p:spPr>
        <p:txBody>
          <a:bodyPr wrap="square" rtlCol="0">
            <a:spAutoFit/>
          </a:bodyPr>
          <a:lstStyle/>
          <a:p>
            <a:pPr defTabSz="975390" hangingPunct="1"/>
            <a:r>
              <a:rPr lang="en-IN" sz="1920" b="1" kern="1200" dirty="0">
                <a:solidFill>
                  <a:srgbClr val="FFC000"/>
                </a:solidFill>
                <a:latin typeface="Calibri" panose="020F0502020204030204"/>
                <a:ea typeface="+mn-ea"/>
                <a:cs typeface="+mn-cs"/>
              </a:rPr>
              <a:t>Complete Project</a:t>
            </a:r>
          </a:p>
        </p:txBody>
      </p:sp>
      <p:sp>
        <p:nvSpPr>
          <p:cNvPr id="9" name="TextBox 8">
            <a:extLst>
              <a:ext uri="{FF2B5EF4-FFF2-40B4-BE49-F238E27FC236}">
                <a16:creationId xmlns:a16="http://schemas.microsoft.com/office/drawing/2014/main" id="{80C76FE9-4E26-AD8C-CA27-CF156FE9C460}"/>
              </a:ext>
            </a:extLst>
          </p:cNvPr>
          <p:cNvSpPr txBox="1"/>
          <p:nvPr/>
        </p:nvSpPr>
        <p:spPr>
          <a:xfrm>
            <a:off x="5097953" y="3867725"/>
            <a:ext cx="2357747" cy="387798"/>
          </a:xfrm>
          <a:prstGeom prst="rect">
            <a:avLst/>
          </a:prstGeom>
          <a:noFill/>
        </p:spPr>
        <p:txBody>
          <a:bodyPr wrap="square" rtlCol="0">
            <a:spAutoFit/>
          </a:bodyPr>
          <a:lstStyle/>
          <a:p>
            <a:pPr defTabSz="975390" hangingPunct="1"/>
            <a:r>
              <a:rPr lang="en-IN" sz="1920" b="1" kern="1200" dirty="0">
                <a:solidFill>
                  <a:srgbClr val="70AD47"/>
                </a:solidFill>
                <a:latin typeface="Calibri" panose="020F0502020204030204"/>
                <a:ea typeface="+mn-ea"/>
                <a:cs typeface="+mn-cs"/>
              </a:rPr>
              <a:t>Single Docker Image</a:t>
            </a:r>
          </a:p>
        </p:txBody>
      </p:sp>
      <p:sp>
        <p:nvSpPr>
          <p:cNvPr id="10" name="TextBox 9">
            <a:extLst>
              <a:ext uri="{FF2B5EF4-FFF2-40B4-BE49-F238E27FC236}">
                <a16:creationId xmlns:a16="http://schemas.microsoft.com/office/drawing/2014/main" id="{AEEA02C0-8997-88B8-A9FE-161CFB864590}"/>
              </a:ext>
            </a:extLst>
          </p:cNvPr>
          <p:cNvSpPr txBox="1"/>
          <p:nvPr/>
        </p:nvSpPr>
        <p:spPr>
          <a:xfrm>
            <a:off x="1915415" y="6004215"/>
            <a:ext cx="1699980" cy="551818"/>
          </a:xfrm>
          <a:prstGeom prst="rect">
            <a:avLst/>
          </a:prstGeom>
          <a:noFill/>
        </p:spPr>
        <p:txBody>
          <a:bodyPr wrap="square" rtlCol="0">
            <a:spAutoFit/>
          </a:bodyPr>
          <a:lstStyle/>
          <a:p>
            <a:pPr defTabSz="975390" hangingPunct="1"/>
            <a:r>
              <a:rPr lang="en-IN" sz="1493" kern="1200" dirty="0">
                <a:solidFill>
                  <a:prstClr val="black"/>
                </a:solidFill>
                <a:latin typeface="Calibri" panose="020F0502020204030204"/>
                <a:ea typeface="+mn-ea"/>
                <a:cs typeface="+mn-cs"/>
              </a:rPr>
              <a:t>HTML, CSS &amp; JavaScript</a:t>
            </a:r>
          </a:p>
        </p:txBody>
      </p:sp>
      <p:sp>
        <p:nvSpPr>
          <p:cNvPr id="11" name="TextBox 10">
            <a:extLst>
              <a:ext uri="{FF2B5EF4-FFF2-40B4-BE49-F238E27FC236}">
                <a16:creationId xmlns:a16="http://schemas.microsoft.com/office/drawing/2014/main" id="{FC0CB810-B36B-50F1-031C-112AA3826E61}"/>
              </a:ext>
            </a:extLst>
          </p:cNvPr>
          <p:cNvSpPr txBox="1"/>
          <p:nvPr/>
        </p:nvSpPr>
        <p:spPr>
          <a:xfrm>
            <a:off x="3637329" y="6005289"/>
            <a:ext cx="1832247" cy="781561"/>
          </a:xfrm>
          <a:prstGeom prst="rect">
            <a:avLst/>
          </a:prstGeom>
          <a:noFill/>
        </p:spPr>
        <p:txBody>
          <a:bodyPr wrap="square" rtlCol="0">
            <a:spAutoFit/>
          </a:bodyPr>
          <a:lstStyle/>
          <a:p>
            <a:pPr defTabSz="975390" hangingPunct="1"/>
            <a:r>
              <a:rPr lang="en-IN" sz="1493" kern="1200" dirty="0">
                <a:solidFill>
                  <a:prstClr val="black"/>
                </a:solidFill>
                <a:latin typeface="Calibri" panose="020F0502020204030204"/>
                <a:ea typeface="+mn-ea"/>
                <a:cs typeface="+mn-cs"/>
              </a:rPr>
              <a:t>Service logic &amp; data manipulations using HTTP actions</a:t>
            </a:r>
          </a:p>
        </p:txBody>
      </p:sp>
      <p:sp>
        <p:nvSpPr>
          <p:cNvPr id="12" name="TextBox 11">
            <a:extLst>
              <a:ext uri="{FF2B5EF4-FFF2-40B4-BE49-F238E27FC236}">
                <a16:creationId xmlns:a16="http://schemas.microsoft.com/office/drawing/2014/main" id="{C5D957FA-357B-9199-A27B-776CB40C7ED8}"/>
              </a:ext>
            </a:extLst>
          </p:cNvPr>
          <p:cNvSpPr txBox="1"/>
          <p:nvPr/>
        </p:nvSpPr>
        <p:spPr>
          <a:xfrm>
            <a:off x="5674877" y="6070947"/>
            <a:ext cx="1030569" cy="322076"/>
          </a:xfrm>
          <a:prstGeom prst="rect">
            <a:avLst/>
          </a:prstGeom>
          <a:noFill/>
        </p:spPr>
        <p:txBody>
          <a:bodyPr wrap="square" rtlCol="0">
            <a:spAutoFit/>
          </a:bodyPr>
          <a:lstStyle/>
          <a:p>
            <a:pPr defTabSz="975390" hangingPunct="1"/>
            <a:r>
              <a:rPr lang="en-IN" sz="1493" kern="1200" dirty="0">
                <a:solidFill>
                  <a:prstClr val="black"/>
                </a:solidFill>
                <a:latin typeface="Calibri" panose="020F0502020204030204"/>
                <a:ea typeface="+mn-ea"/>
                <a:cs typeface="+mn-cs"/>
              </a:rPr>
              <a:t>ORM</a:t>
            </a:r>
          </a:p>
        </p:txBody>
      </p:sp>
      <p:sp>
        <p:nvSpPr>
          <p:cNvPr id="13" name="TextBox 12">
            <a:extLst>
              <a:ext uri="{FF2B5EF4-FFF2-40B4-BE49-F238E27FC236}">
                <a16:creationId xmlns:a16="http://schemas.microsoft.com/office/drawing/2014/main" id="{165F977B-CF01-4CC2-B196-003C3D3F689A}"/>
              </a:ext>
            </a:extLst>
          </p:cNvPr>
          <p:cNvSpPr txBox="1"/>
          <p:nvPr/>
        </p:nvSpPr>
        <p:spPr>
          <a:xfrm>
            <a:off x="905506" y="7792998"/>
            <a:ext cx="4935098" cy="978729"/>
          </a:xfrm>
          <a:prstGeom prst="rect">
            <a:avLst/>
          </a:prstGeom>
          <a:noFill/>
        </p:spPr>
        <p:txBody>
          <a:bodyPr wrap="square" rtlCol="0">
            <a:spAutoFit/>
          </a:bodyPr>
          <a:lstStyle/>
          <a:p>
            <a:pPr algn="l" defTabSz="975390" hangingPunct="1"/>
            <a:r>
              <a:rPr lang="en-IN" sz="1920" b="1" kern="1200" dirty="0">
                <a:solidFill>
                  <a:prstClr val="black"/>
                </a:solidFill>
                <a:latin typeface="Calibri" panose="020F0502020204030204"/>
                <a:ea typeface="+mn-ea"/>
                <a:cs typeface="+mn-cs"/>
              </a:rPr>
              <a:t>Advantages</a:t>
            </a:r>
            <a:r>
              <a:rPr lang="en-IN" sz="1920" kern="1200" dirty="0">
                <a:solidFill>
                  <a:prstClr val="black"/>
                </a:solidFill>
                <a:latin typeface="Calibri" panose="020F0502020204030204"/>
                <a:ea typeface="+mn-ea"/>
                <a:cs typeface="+mn-cs"/>
              </a:rPr>
              <a:t>:</a:t>
            </a:r>
            <a:br>
              <a:rPr lang="en-IN" sz="1920" kern="1200" dirty="0">
                <a:solidFill>
                  <a:prstClr val="black"/>
                </a:solidFill>
                <a:latin typeface="Calibri" panose="020F0502020204030204"/>
                <a:ea typeface="+mn-ea"/>
                <a:cs typeface="+mn-cs"/>
              </a:rPr>
            </a:br>
            <a:r>
              <a:rPr lang="en-IN" sz="1920" kern="1200" dirty="0">
                <a:solidFill>
                  <a:prstClr val="black"/>
                </a:solidFill>
                <a:latin typeface="Calibri" panose="020F0502020204030204"/>
                <a:ea typeface="+mn-ea"/>
                <a:cs typeface="+mn-cs"/>
              </a:rPr>
              <a:t>    - Simple design and easy monitoring.</a:t>
            </a:r>
          </a:p>
          <a:p>
            <a:pPr algn="l" defTabSz="975390" hangingPunct="1"/>
            <a:r>
              <a:rPr lang="en-IN" sz="1920" kern="1200" dirty="0">
                <a:solidFill>
                  <a:prstClr val="black"/>
                </a:solidFill>
                <a:latin typeface="Calibri" panose="020F0502020204030204"/>
                <a:ea typeface="+mn-ea"/>
                <a:cs typeface="+mn-cs"/>
              </a:rPr>
              <a:t>    - Low network latency and easy deployment.</a:t>
            </a:r>
          </a:p>
        </p:txBody>
      </p:sp>
      <p:sp>
        <p:nvSpPr>
          <p:cNvPr id="15" name="TextBox 14">
            <a:extLst>
              <a:ext uri="{FF2B5EF4-FFF2-40B4-BE49-F238E27FC236}">
                <a16:creationId xmlns:a16="http://schemas.microsoft.com/office/drawing/2014/main" id="{EC4C1841-0FA9-5134-A3DC-85BEE73AEA6B}"/>
              </a:ext>
            </a:extLst>
          </p:cNvPr>
          <p:cNvSpPr txBox="1"/>
          <p:nvPr/>
        </p:nvSpPr>
        <p:spPr>
          <a:xfrm>
            <a:off x="6419087" y="7801085"/>
            <a:ext cx="6517625" cy="978729"/>
          </a:xfrm>
          <a:prstGeom prst="rect">
            <a:avLst/>
          </a:prstGeom>
          <a:noFill/>
        </p:spPr>
        <p:txBody>
          <a:bodyPr wrap="square" rtlCol="0">
            <a:spAutoFit/>
          </a:bodyPr>
          <a:lstStyle/>
          <a:p>
            <a:pPr algn="l" defTabSz="975390" hangingPunct="1"/>
            <a:r>
              <a:rPr lang="en-IN" sz="1920" b="1" kern="1200" dirty="0">
                <a:solidFill>
                  <a:prstClr val="black"/>
                </a:solidFill>
                <a:latin typeface="Calibri" panose="020F0502020204030204"/>
                <a:ea typeface="+mn-ea"/>
                <a:cs typeface="+mn-cs"/>
              </a:rPr>
              <a:t>Dis-advantages</a:t>
            </a:r>
            <a:r>
              <a:rPr lang="en-IN" sz="1920" kern="1200" dirty="0">
                <a:solidFill>
                  <a:prstClr val="black"/>
                </a:solidFill>
                <a:latin typeface="Calibri" panose="020F0502020204030204"/>
                <a:ea typeface="+mn-ea"/>
                <a:cs typeface="+mn-cs"/>
              </a:rPr>
              <a:t>:</a:t>
            </a:r>
            <a:br>
              <a:rPr lang="en-IN" sz="1920" kern="1200" dirty="0">
                <a:solidFill>
                  <a:prstClr val="black"/>
                </a:solidFill>
                <a:latin typeface="Calibri" panose="020F0502020204030204"/>
                <a:ea typeface="+mn-ea"/>
                <a:cs typeface="+mn-cs"/>
              </a:rPr>
            </a:br>
            <a:r>
              <a:rPr lang="en-IN" sz="1920" kern="1200" dirty="0">
                <a:solidFill>
                  <a:prstClr val="black"/>
                </a:solidFill>
                <a:latin typeface="Calibri" panose="020F0502020204030204"/>
                <a:ea typeface="+mn-ea"/>
                <a:cs typeface="+mn-cs"/>
              </a:rPr>
              <a:t>    - More resource utilization and Low scalability.</a:t>
            </a:r>
          </a:p>
          <a:p>
            <a:pPr algn="l" defTabSz="975390" hangingPunct="1"/>
            <a:r>
              <a:rPr lang="en-IN" sz="1920" kern="1200" dirty="0">
                <a:solidFill>
                  <a:prstClr val="black"/>
                </a:solidFill>
                <a:latin typeface="Calibri" panose="020F0502020204030204"/>
                <a:ea typeface="+mn-ea"/>
                <a:cs typeface="+mn-cs"/>
              </a:rPr>
              <a:t>    - Difficult to upgrade or revert the code and technologies.</a:t>
            </a:r>
          </a:p>
        </p:txBody>
      </p:sp>
      <p:sp>
        <p:nvSpPr>
          <p:cNvPr id="16" name="Rectangle: Rounded Corners 15">
            <a:extLst>
              <a:ext uri="{FF2B5EF4-FFF2-40B4-BE49-F238E27FC236}">
                <a16:creationId xmlns:a16="http://schemas.microsoft.com/office/drawing/2014/main" id="{1927B2E0-677E-AEAF-D27F-08BBB1AFF9D8}"/>
              </a:ext>
            </a:extLst>
          </p:cNvPr>
          <p:cNvSpPr/>
          <p:nvPr/>
        </p:nvSpPr>
        <p:spPr>
          <a:xfrm>
            <a:off x="100914" y="4313659"/>
            <a:ext cx="1002453" cy="1738815"/>
          </a:xfrm>
          <a:prstGeom prst="roundRect">
            <a:avLst/>
          </a:prstGeom>
          <a:solidFill>
            <a:schemeClr val="accent6">
              <a:lumMod val="20000"/>
              <a:lumOff val="80000"/>
            </a:schemeClr>
          </a:solidFill>
        </p:spPr>
        <p:style>
          <a:lnRef idx="2">
            <a:schemeClr val="accent6"/>
          </a:lnRef>
          <a:fillRef idx="1">
            <a:schemeClr val="lt1"/>
          </a:fillRef>
          <a:effectRef idx="0">
            <a:schemeClr val="accent6"/>
          </a:effectRef>
          <a:fontRef idx="minor">
            <a:schemeClr val="dk1"/>
          </a:fontRef>
        </p:style>
        <p:txBody>
          <a:bodyPr rtlCol="0" anchor="ctr"/>
          <a:lstStyle/>
          <a:p>
            <a:pPr defTabSz="975390" hangingPunct="1"/>
            <a:r>
              <a:rPr lang="en-IN" sz="1920" kern="1200" dirty="0">
                <a:solidFill>
                  <a:prstClr val="black"/>
                </a:solidFill>
                <a:latin typeface="Calibri" panose="020F0502020204030204"/>
              </a:rPr>
              <a:t>Users</a:t>
            </a:r>
          </a:p>
        </p:txBody>
      </p:sp>
      <p:sp>
        <p:nvSpPr>
          <p:cNvPr id="17" name="Rectangle: Rounded Corners 16">
            <a:extLst>
              <a:ext uri="{FF2B5EF4-FFF2-40B4-BE49-F238E27FC236}">
                <a16:creationId xmlns:a16="http://schemas.microsoft.com/office/drawing/2014/main" id="{53CD8FFB-80E1-33CF-4369-9449A37B5461}"/>
              </a:ext>
            </a:extLst>
          </p:cNvPr>
          <p:cNvSpPr/>
          <p:nvPr/>
        </p:nvSpPr>
        <p:spPr>
          <a:xfrm>
            <a:off x="12018076" y="4226888"/>
            <a:ext cx="790071" cy="1738815"/>
          </a:xfrm>
          <a:prstGeom prst="roundRect">
            <a:avLst/>
          </a:prstGeom>
          <a:solidFill>
            <a:schemeClr val="accent6">
              <a:lumMod val="20000"/>
              <a:lumOff val="80000"/>
            </a:schemeClr>
          </a:solidFill>
        </p:spPr>
        <p:style>
          <a:lnRef idx="2">
            <a:schemeClr val="accent6"/>
          </a:lnRef>
          <a:fillRef idx="1">
            <a:schemeClr val="lt1"/>
          </a:fillRef>
          <a:effectRef idx="0">
            <a:schemeClr val="accent6"/>
          </a:effectRef>
          <a:fontRef idx="minor">
            <a:schemeClr val="dk1"/>
          </a:fontRef>
        </p:style>
        <p:txBody>
          <a:bodyPr rtlCol="0" anchor="ctr"/>
          <a:lstStyle/>
          <a:p>
            <a:pPr defTabSz="975390" hangingPunct="1"/>
            <a:r>
              <a:rPr lang="en-IN" sz="1920" kern="1200" dirty="0">
                <a:solidFill>
                  <a:prstClr val="black"/>
                </a:solidFill>
                <a:latin typeface="Calibri" panose="020F0502020204030204"/>
              </a:rPr>
              <a:t>DB’s</a:t>
            </a:r>
          </a:p>
        </p:txBody>
      </p:sp>
      <p:sp>
        <p:nvSpPr>
          <p:cNvPr id="19" name="Rectangle 18">
            <a:extLst>
              <a:ext uri="{FF2B5EF4-FFF2-40B4-BE49-F238E27FC236}">
                <a16:creationId xmlns:a16="http://schemas.microsoft.com/office/drawing/2014/main" id="{337A40BA-38F3-82DC-938C-CE2E126611B6}"/>
              </a:ext>
            </a:extLst>
          </p:cNvPr>
          <p:cNvSpPr/>
          <p:nvPr/>
        </p:nvSpPr>
        <p:spPr>
          <a:xfrm>
            <a:off x="8951758" y="2512373"/>
            <a:ext cx="2258700" cy="507172"/>
          </a:xfrm>
          <a:prstGeom prst="rect">
            <a:avLst/>
          </a:prstGeom>
          <a:ln w="28575">
            <a:solidFill>
              <a:schemeClr val="bg2"/>
            </a:solidFill>
            <a:prstDash val="sysDash"/>
          </a:ln>
        </p:spPr>
        <p:style>
          <a:lnRef idx="2">
            <a:schemeClr val="accent6"/>
          </a:lnRef>
          <a:fillRef idx="1">
            <a:schemeClr val="lt1"/>
          </a:fillRef>
          <a:effectRef idx="0">
            <a:schemeClr val="accent6"/>
          </a:effectRef>
          <a:fontRef idx="minor">
            <a:schemeClr val="dk1"/>
          </a:fontRef>
        </p:style>
        <p:txBody>
          <a:bodyPr rtlCol="0" anchor="ctr"/>
          <a:lstStyle/>
          <a:p>
            <a:pPr defTabSz="975390" hangingPunct="1"/>
            <a:r>
              <a:rPr lang="en-IN" sz="1920" kern="1200" dirty="0">
                <a:ln w="0"/>
                <a:solidFill>
                  <a:srgbClr val="4472C4"/>
                </a:solidFill>
                <a:effectLst>
                  <a:outerShdw blurRad="38100" dist="25400" dir="5400000" algn="ctr" rotWithShape="0">
                    <a:srgbClr val="6E747A">
                      <a:alpha val="43000"/>
                    </a:srgbClr>
                  </a:outerShdw>
                </a:effectLst>
                <a:latin typeface="Calibri" panose="020F0502020204030204"/>
              </a:rPr>
              <a:t>Virtual Network &lt;-&gt;</a:t>
            </a:r>
          </a:p>
        </p:txBody>
      </p:sp>
      <p:sp>
        <p:nvSpPr>
          <p:cNvPr id="22" name="TextBox 21">
            <a:extLst>
              <a:ext uri="{FF2B5EF4-FFF2-40B4-BE49-F238E27FC236}">
                <a16:creationId xmlns:a16="http://schemas.microsoft.com/office/drawing/2014/main" id="{D8F297C4-4484-227E-ECAC-5E973DE42DA7}"/>
              </a:ext>
            </a:extLst>
          </p:cNvPr>
          <p:cNvSpPr txBox="1"/>
          <p:nvPr/>
        </p:nvSpPr>
        <p:spPr>
          <a:xfrm>
            <a:off x="5047600" y="3282823"/>
            <a:ext cx="2652102" cy="387798"/>
          </a:xfrm>
          <a:prstGeom prst="rect">
            <a:avLst/>
          </a:prstGeom>
          <a:noFill/>
        </p:spPr>
        <p:txBody>
          <a:bodyPr wrap="square" rtlCol="0">
            <a:spAutoFit/>
          </a:bodyPr>
          <a:lstStyle/>
          <a:p>
            <a:pPr algn="l" defTabSz="975390" hangingPunct="1"/>
            <a:r>
              <a:rPr lang="en-IN" sz="1920" kern="1200" dirty="0">
                <a:solidFill>
                  <a:srgbClr val="00B0F0"/>
                </a:solidFill>
                <a:latin typeface="Calibri" panose="020F0502020204030204"/>
                <a:ea typeface="+mn-ea"/>
                <a:cs typeface="+mn-cs"/>
              </a:rPr>
              <a:t>Virtual Machine (VM-1)</a:t>
            </a:r>
          </a:p>
        </p:txBody>
      </p:sp>
      <p:sp>
        <p:nvSpPr>
          <p:cNvPr id="23" name="Rectangle: Rounded Corners 22">
            <a:extLst>
              <a:ext uri="{FF2B5EF4-FFF2-40B4-BE49-F238E27FC236}">
                <a16:creationId xmlns:a16="http://schemas.microsoft.com/office/drawing/2014/main" id="{7A800048-FF57-8964-3228-8DA55C1B5503}"/>
              </a:ext>
            </a:extLst>
          </p:cNvPr>
          <p:cNvSpPr/>
          <p:nvPr/>
        </p:nvSpPr>
        <p:spPr>
          <a:xfrm>
            <a:off x="7922332" y="5756267"/>
            <a:ext cx="931764" cy="1339161"/>
          </a:xfrm>
          <a:prstGeom prst="roundRect">
            <a:avLst>
              <a:gd name="adj" fmla="val 2873"/>
            </a:avLst>
          </a:prstGeom>
          <a:solidFill>
            <a:schemeClr val="accent5">
              <a:lumMod val="20000"/>
              <a:lumOff val="80000"/>
            </a:schemeClr>
          </a:solidFill>
          <a:ln w="28575">
            <a:solidFill>
              <a:srgbClr val="00B0F0"/>
            </a:solidFill>
            <a:prstDash val="sysDot"/>
          </a:ln>
        </p:spPr>
        <p:style>
          <a:lnRef idx="2">
            <a:schemeClr val="accent6"/>
          </a:lnRef>
          <a:fillRef idx="1">
            <a:schemeClr val="lt1"/>
          </a:fillRef>
          <a:effectRef idx="0">
            <a:schemeClr val="accent6"/>
          </a:effectRef>
          <a:fontRef idx="minor">
            <a:schemeClr val="dk1"/>
          </a:fontRef>
        </p:style>
        <p:txBody>
          <a:bodyPr rtlCol="0" anchor="ctr"/>
          <a:lstStyle/>
          <a:p>
            <a:pPr defTabSz="975390" hangingPunct="1"/>
            <a:r>
              <a:rPr lang="en-IN" sz="1920" kern="1200" dirty="0">
                <a:solidFill>
                  <a:srgbClr val="00B0F0"/>
                </a:solidFill>
                <a:latin typeface="Calibri" panose="020F0502020204030204"/>
              </a:rPr>
              <a:t>VM-2</a:t>
            </a:r>
          </a:p>
        </p:txBody>
      </p:sp>
      <p:sp>
        <p:nvSpPr>
          <p:cNvPr id="25" name="Rectangle: Rounded Corners 24">
            <a:extLst>
              <a:ext uri="{FF2B5EF4-FFF2-40B4-BE49-F238E27FC236}">
                <a16:creationId xmlns:a16="http://schemas.microsoft.com/office/drawing/2014/main" id="{1AFA4CAD-D093-91C8-8392-7C35EA9741AD}"/>
              </a:ext>
            </a:extLst>
          </p:cNvPr>
          <p:cNvSpPr/>
          <p:nvPr/>
        </p:nvSpPr>
        <p:spPr>
          <a:xfrm>
            <a:off x="9084978" y="5756267"/>
            <a:ext cx="931764" cy="1339161"/>
          </a:xfrm>
          <a:prstGeom prst="roundRect">
            <a:avLst>
              <a:gd name="adj" fmla="val 2873"/>
            </a:avLst>
          </a:prstGeom>
          <a:solidFill>
            <a:schemeClr val="accent5">
              <a:lumMod val="20000"/>
              <a:lumOff val="80000"/>
            </a:schemeClr>
          </a:solidFill>
          <a:ln w="28575">
            <a:solidFill>
              <a:srgbClr val="00B0F0"/>
            </a:solidFill>
            <a:prstDash val="sysDot"/>
          </a:ln>
        </p:spPr>
        <p:style>
          <a:lnRef idx="2">
            <a:schemeClr val="accent6"/>
          </a:lnRef>
          <a:fillRef idx="1">
            <a:schemeClr val="lt1"/>
          </a:fillRef>
          <a:effectRef idx="0">
            <a:schemeClr val="accent6"/>
          </a:effectRef>
          <a:fontRef idx="minor">
            <a:schemeClr val="dk1"/>
          </a:fontRef>
        </p:style>
        <p:txBody>
          <a:bodyPr rtlCol="0" anchor="ctr"/>
          <a:lstStyle/>
          <a:p>
            <a:pPr defTabSz="975390" hangingPunct="1"/>
            <a:r>
              <a:rPr lang="en-IN" sz="1920" kern="1200" dirty="0">
                <a:solidFill>
                  <a:srgbClr val="00B0F0"/>
                </a:solidFill>
                <a:latin typeface="Calibri" panose="020F0502020204030204"/>
              </a:rPr>
              <a:t>VM-3</a:t>
            </a:r>
          </a:p>
        </p:txBody>
      </p:sp>
      <p:sp>
        <p:nvSpPr>
          <p:cNvPr id="26" name="Rectangle: Rounded Corners 25">
            <a:extLst>
              <a:ext uri="{FF2B5EF4-FFF2-40B4-BE49-F238E27FC236}">
                <a16:creationId xmlns:a16="http://schemas.microsoft.com/office/drawing/2014/main" id="{5462C971-C965-811B-972D-4EC84FC984BF}"/>
              </a:ext>
            </a:extLst>
          </p:cNvPr>
          <p:cNvSpPr/>
          <p:nvPr/>
        </p:nvSpPr>
        <p:spPr>
          <a:xfrm>
            <a:off x="10684528" y="5744120"/>
            <a:ext cx="931764" cy="1339161"/>
          </a:xfrm>
          <a:prstGeom prst="roundRect">
            <a:avLst>
              <a:gd name="adj" fmla="val 2873"/>
            </a:avLst>
          </a:prstGeom>
          <a:solidFill>
            <a:schemeClr val="accent5">
              <a:lumMod val="20000"/>
              <a:lumOff val="80000"/>
            </a:schemeClr>
          </a:solidFill>
          <a:ln w="28575">
            <a:solidFill>
              <a:srgbClr val="00B0F0"/>
            </a:solidFill>
            <a:prstDash val="sysDot"/>
          </a:ln>
        </p:spPr>
        <p:style>
          <a:lnRef idx="2">
            <a:schemeClr val="accent6"/>
          </a:lnRef>
          <a:fillRef idx="1">
            <a:schemeClr val="lt1"/>
          </a:fillRef>
          <a:effectRef idx="0">
            <a:schemeClr val="accent6"/>
          </a:effectRef>
          <a:fontRef idx="minor">
            <a:schemeClr val="dk1"/>
          </a:fontRef>
        </p:style>
        <p:txBody>
          <a:bodyPr rtlCol="0" anchor="ctr"/>
          <a:lstStyle/>
          <a:p>
            <a:pPr defTabSz="975390" hangingPunct="1"/>
            <a:r>
              <a:rPr lang="en-IN" sz="1920" kern="1200" dirty="0">
                <a:solidFill>
                  <a:srgbClr val="00B0F0"/>
                </a:solidFill>
                <a:latin typeface="Calibri" panose="020F0502020204030204"/>
              </a:rPr>
              <a:t>VM-n</a:t>
            </a:r>
          </a:p>
        </p:txBody>
      </p:sp>
      <p:cxnSp>
        <p:nvCxnSpPr>
          <p:cNvPr id="27" name="Straight Connector 26">
            <a:extLst>
              <a:ext uri="{FF2B5EF4-FFF2-40B4-BE49-F238E27FC236}">
                <a16:creationId xmlns:a16="http://schemas.microsoft.com/office/drawing/2014/main" id="{4279FC18-40A2-90B0-C648-439EAFD72AB2}"/>
              </a:ext>
            </a:extLst>
          </p:cNvPr>
          <p:cNvCxnSpPr>
            <a:cxnSpLocks/>
          </p:cNvCxnSpPr>
          <p:nvPr/>
        </p:nvCxnSpPr>
        <p:spPr>
          <a:xfrm>
            <a:off x="10116769" y="6483377"/>
            <a:ext cx="492212" cy="0"/>
          </a:xfrm>
          <a:prstGeom prst="line">
            <a:avLst/>
          </a:prstGeom>
          <a:ln w="28575">
            <a:solidFill>
              <a:srgbClr val="00B0F0"/>
            </a:solidFill>
            <a:prstDash val="sysDot"/>
          </a:ln>
        </p:spPr>
        <p:style>
          <a:lnRef idx="2">
            <a:schemeClr val="accent6"/>
          </a:lnRef>
          <a:fillRef idx="1">
            <a:schemeClr val="lt1"/>
          </a:fillRef>
          <a:effectRef idx="0">
            <a:schemeClr val="accent6"/>
          </a:effectRef>
          <a:fontRef idx="minor">
            <a:schemeClr val="dk1"/>
          </a:fontRef>
        </p:style>
      </p:cxnSp>
      <p:sp>
        <p:nvSpPr>
          <p:cNvPr id="30" name="Arrow: Bent 29">
            <a:extLst>
              <a:ext uri="{FF2B5EF4-FFF2-40B4-BE49-F238E27FC236}">
                <a16:creationId xmlns:a16="http://schemas.microsoft.com/office/drawing/2014/main" id="{534DEB1C-B0E6-8C2F-2FDC-92E8E34CCA1A}"/>
              </a:ext>
            </a:extLst>
          </p:cNvPr>
          <p:cNvSpPr/>
          <p:nvPr/>
        </p:nvSpPr>
        <p:spPr>
          <a:xfrm rot="5400000">
            <a:off x="11896566" y="3469541"/>
            <a:ext cx="706535" cy="684539"/>
          </a:xfrm>
          <a:prstGeom prst="bentArrow">
            <a:avLst/>
          </a:prstGeom>
          <a:solidFill>
            <a:schemeClr val="accent6">
              <a:lumMod val="20000"/>
              <a:lumOff val="80000"/>
            </a:schemeClr>
          </a:solidFill>
        </p:spPr>
        <p:style>
          <a:lnRef idx="2">
            <a:schemeClr val="accent6"/>
          </a:lnRef>
          <a:fillRef idx="1">
            <a:schemeClr val="lt1"/>
          </a:fillRef>
          <a:effectRef idx="0">
            <a:schemeClr val="accent6"/>
          </a:effectRef>
          <a:fontRef idx="minor">
            <a:schemeClr val="dk1"/>
          </a:fontRef>
        </p:style>
        <p:txBody>
          <a:bodyPr rtlCol="0" anchor="ctr"/>
          <a:lstStyle/>
          <a:p>
            <a:pPr defTabSz="975390" hangingPunct="1"/>
            <a:endParaRPr lang="en-IN" sz="1920" kern="1200">
              <a:solidFill>
                <a:prstClr val="black"/>
              </a:solidFill>
              <a:latin typeface="Calibri" panose="020F0502020204030204"/>
            </a:endParaRPr>
          </a:p>
        </p:txBody>
      </p:sp>
      <p:sp>
        <p:nvSpPr>
          <p:cNvPr id="32" name="Rectangle: Rounded Corners 31">
            <a:extLst>
              <a:ext uri="{FF2B5EF4-FFF2-40B4-BE49-F238E27FC236}">
                <a16:creationId xmlns:a16="http://schemas.microsoft.com/office/drawing/2014/main" id="{C1AD871C-DA68-0B25-7295-6D2A002138F3}"/>
              </a:ext>
            </a:extLst>
          </p:cNvPr>
          <p:cNvSpPr/>
          <p:nvPr/>
        </p:nvSpPr>
        <p:spPr>
          <a:xfrm>
            <a:off x="8884024" y="3815081"/>
            <a:ext cx="1901214" cy="1163566"/>
          </a:xfrm>
          <a:prstGeom prst="roundRect">
            <a:avLst>
              <a:gd name="adj" fmla="val 2873"/>
            </a:avLst>
          </a:prstGeom>
          <a:solidFill>
            <a:srgbClr val="F4D4F8"/>
          </a:solidFill>
          <a:ln w="38100">
            <a:solidFill>
              <a:srgbClr val="7030A0"/>
            </a:solidFill>
            <a:prstDash val="sysDot"/>
            <a:headEnd type="none" w="med" len="med"/>
            <a:tailEnd type="arrow" w="med" len="med"/>
          </a:ln>
        </p:spPr>
        <p:style>
          <a:lnRef idx="2">
            <a:schemeClr val="accent6"/>
          </a:lnRef>
          <a:fillRef idx="1">
            <a:schemeClr val="lt1"/>
          </a:fillRef>
          <a:effectRef idx="0">
            <a:schemeClr val="accent6"/>
          </a:effectRef>
          <a:fontRef idx="minor">
            <a:schemeClr val="dk1"/>
          </a:fontRef>
        </p:style>
        <p:txBody>
          <a:bodyPr rtlCol="0" anchor="ctr"/>
          <a:lstStyle/>
          <a:p>
            <a:pPr defTabSz="975390" hangingPunct="1"/>
            <a:r>
              <a:rPr lang="en-IN" sz="1920" kern="1200" dirty="0">
                <a:solidFill>
                  <a:srgbClr val="7030A0"/>
                </a:solidFill>
                <a:latin typeface="Calibri" panose="020F0502020204030204"/>
              </a:rPr>
              <a:t>Load Balancer</a:t>
            </a:r>
          </a:p>
        </p:txBody>
      </p:sp>
      <p:cxnSp>
        <p:nvCxnSpPr>
          <p:cNvPr id="35" name="Straight Arrow Connector 34">
            <a:extLst>
              <a:ext uri="{FF2B5EF4-FFF2-40B4-BE49-F238E27FC236}">
                <a16:creationId xmlns:a16="http://schemas.microsoft.com/office/drawing/2014/main" id="{ECDE80A0-F0E2-466C-D2D0-E8ECB2371EF2}"/>
              </a:ext>
            </a:extLst>
          </p:cNvPr>
          <p:cNvCxnSpPr>
            <a:cxnSpLocks/>
          </p:cNvCxnSpPr>
          <p:nvPr/>
        </p:nvCxnSpPr>
        <p:spPr>
          <a:xfrm flipH="1">
            <a:off x="8441241" y="5090444"/>
            <a:ext cx="412855" cy="569931"/>
          </a:xfrm>
          <a:prstGeom prst="straightConnector1">
            <a:avLst/>
          </a:prstGeom>
          <a:ln w="38100">
            <a:solidFill>
              <a:srgbClr val="7030A0"/>
            </a:solidFill>
            <a:prstDash val="sysDot"/>
            <a:headEnd type="none" w="med" len="med"/>
            <a:tailEnd type="arrow" w="med" len="med"/>
          </a:ln>
        </p:spPr>
        <p:style>
          <a:lnRef idx="2">
            <a:schemeClr val="accent6"/>
          </a:lnRef>
          <a:fillRef idx="1">
            <a:schemeClr val="lt1"/>
          </a:fillRef>
          <a:effectRef idx="0">
            <a:schemeClr val="accent6"/>
          </a:effectRef>
          <a:fontRef idx="minor">
            <a:schemeClr val="dk1"/>
          </a:fontRef>
        </p:style>
      </p:cxnSp>
      <p:cxnSp>
        <p:nvCxnSpPr>
          <p:cNvPr id="36" name="Straight Arrow Connector 35">
            <a:extLst>
              <a:ext uri="{FF2B5EF4-FFF2-40B4-BE49-F238E27FC236}">
                <a16:creationId xmlns:a16="http://schemas.microsoft.com/office/drawing/2014/main" id="{D7FE2AD7-483F-FE53-B179-7C733C6364BB}"/>
              </a:ext>
            </a:extLst>
          </p:cNvPr>
          <p:cNvCxnSpPr>
            <a:cxnSpLocks/>
          </p:cNvCxnSpPr>
          <p:nvPr/>
        </p:nvCxnSpPr>
        <p:spPr>
          <a:xfrm>
            <a:off x="9728174" y="5092160"/>
            <a:ext cx="0" cy="595308"/>
          </a:xfrm>
          <a:prstGeom prst="straightConnector1">
            <a:avLst/>
          </a:prstGeom>
          <a:ln w="38100">
            <a:solidFill>
              <a:srgbClr val="7030A0"/>
            </a:solidFill>
            <a:prstDash val="sysDot"/>
            <a:headEnd type="none" w="med" len="med"/>
            <a:tailEnd type="arrow" w="med" len="med"/>
          </a:ln>
        </p:spPr>
        <p:style>
          <a:lnRef idx="2">
            <a:schemeClr val="accent6"/>
          </a:lnRef>
          <a:fillRef idx="1">
            <a:schemeClr val="lt1"/>
          </a:fillRef>
          <a:effectRef idx="0">
            <a:schemeClr val="accent6"/>
          </a:effectRef>
          <a:fontRef idx="minor">
            <a:schemeClr val="dk1"/>
          </a:fontRef>
        </p:style>
      </p:cxnSp>
      <p:cxnSp>
        <p:nvCxnSpPr>
          <p:cNvPr id="38" name="Straight Arrow Connector 37">
            <a:extLst>
              <a:ext uri="{FF2B5EF4-FFF2-40B4-BE49-F238E27FC236}">
                <a16:creationId xmlns:a16="http://schemas.microsoft.com/office/drawing/2014/main" id="{EC6DA6FA-C774-8840-381D-64EBA3EA7A36}"/>
              </a:ext>
            </a:extLst>
          </p:cNvPr>
          <p:cNvCxnSpPr>
            <a:cxnSpLocks/>
          </p:cNvCxnSpPr>
          <p:nvPr/>
        </p:nvCxnSpPr>
        <p:spPr>
          <a:xfrm>
            <a:off x="10808481" y="5090444"/>
            <a:ext cx="438123" cy="569931"/>
          </a:xfrm>
          <a:prstGeom prst="straightConnector1">
            <a:avLst/>
          </a:prstGeom>
          <a:ln w="38100">
            <a:solidFill>
              <a:srgbClr val="7030A0"/>
            </a:solidFill>
            <a:prstDash val="sysDot"/>
            <a:headEnd type="none" w="med" len="med"/>
            <a:tailEnd type="arrow" w="med" len="med"/>
          </a:ln>
        </p:spPr>
        <p:style>
          <a:lnRef idx="2">
            <a:schemeClr val="accent6"/>
          </a:lnRef>
          <a:fillRef idx="1">
            <a:schemeClr val="lt1"/>
          </a:fillRef>
          <a:effectRef idx="0">
            <a:schemeClr val="accent6"/>
          </a:effectRef>
          <a:fontRef idx="minor">
            <a:schemeClr val="dk1"/>
          </a:fontRef>
        </p:style>
      </p:cxnSp>
      <p:cxnSp>
        <p:nvCxnSpPr>
          <p:cNvPr id="40" name="Straight Arrow Connector 39">
            <a:extLst>
              <a:ext uri="{FF2B5EF4-FFF2-40B4-BE49-F238E27FC236}">
                <a16:creationId xmlns:a16="http://schemas.microsoft.com/office/drawing/2014/main" id="{45968B52-D222-E0CF-3D52-457E55C7140E}"/>
              </a:ext>
            </a:extLst>
          </p:cNvPr>
          <p:cNvCxnSpPr>
            <a:cxnSpLocks/>
          </p:cNvCxnSpPr>
          <p:nvPr/>
        </p:nvCxnSpPr>
        <p:spPr>
          <a:xfrm flipH="1">
            <a:off x="7899349" y="4254356"/>
            <a:ext cx="888681" cy="571956"/>
          </a:xfrm>
          <a:prstGeom prst="straightConnector1">
            <a:avLst/>
          </a:prstGeom>
          <a:ln w="38100">
            <a:solidFill>
              <a:srgbClr val="7030A0"/>
            </a:solidFill>
            <a:prstDash val="sysDot"/>
            <a:headEnd type="none" w="med" len="med"/>
            <a:tailEnd type="arrow" w="med" len="med"/>
          </a:ln>
        </p:spPr>
        <p:style>
          <a:lnRef idx="2">
            <a:schemeClr val="accent6"/>
          </a:lnRef>
          <a:fillRef idx="1">
            <a:schemeClr val="lt1"/>
          </a:fillRef>
          <a:effectRef idx="0">
            <a:schemeClr val="accent6"/>
          </a:effectRef>
          <a:fontRef idx="minor">
            <a:schemeClr val="dk1"/>
          </a:fontRef>
        </p:style>
      </p:cxnSp>
      <p:cxnSp>
        <p:nvCxnSpPr>
          <p:cNvPr id="52" name="Straight Connector 51">
            <a:extLst>
              <a:ext uri="{FF2B5EF4-FFF2-40B4-BE49-F238E27FC236}">
                <a16:creationId xmlns:a16="http://schemas.microsoft.com/office/drawing/2014/main" id="{15CD95E1-D374-088D-E5F3-0E4FC2ECECBE}"/>
              </a:ext>
            </a:extLst>
          </p:cNvPr>
          <p:cNvCxnSpPr>
            <a:cxnSpLocks/>
          </p:cNvCxnSpPr>
          <p:nvPr/>
        </p:nvCxnSpPr>
        <p:spPr>
          <a:xfrm flipH="1" flipV="1">
            <a:off x="591874" y="3061669"/>
            <a:ext cx="29382" cy="1165219"/>
          </a:xfrm>
          <a:prstGeom prst="line">
            <a:avLst/>
          </a:prstGeom>
          <a:ln w="38100">
            <a:solidFill>
              <a:srgbClr val="7030A0"/>
            </a:solidFill>
            <a:prstDash val="sysDot"/>
            <a:headEnd type="none" w="med" len="med"/>
            <a:tailEnd type="arrow" w="med" len="med"/>
          </a:ln>
        </p:spPr>
        <p:style>
          <a:lnRef idx="2">
            <a:schemeClr val="accent6"/>
          </a:lnRef>
          <a:fillRef idx="1">
            <a:schemeClr val="lt1"/>
          </a:fillRef>
          <a:effectRef idx="0">
            <a:schemeClr val="accent6"/>
          </a:effectRef>
          <a:fontRef idx="minor">
            <a:schemeClr val="dk1"/>
          </a:fontRef>
        </p:style>
      </p:cxnSp>
      <p:cxnSp>
        <p:nvCxnSpPr>
          <p:cNvPr id="54" name="Straight Connector 53">
            <a:extLst>
              <a:ext uri="{FF2B5EF4-FFF2-40B4-BE49-F238E27FC236}">
                <a16:creationId xmlns:a16="http://schemas.microsoft.com/office/drawing/2014/main" id="{BBA403C5-2CC7-07B9-D10D-F252B32C0998}"/>
              </a:ext>
            </a:extLst>
          </p:cNvPr>
          <p:cNvCxnSpPr>
            <a:cxnSpLocks/>
          </p:cNvCxnSpPr>
          <p:nvPr/>
        </p:nvCxnSpPr>
        <p:spPr>
          <a:xfrm>
            <a:off x="588163" y="3062043"/>
            <a:ext cx="8059505" cy="7903"/>
          </a:xfrm>
          <a:prstGeom prst="line">
            <a:avLst/>
          </a:prstGeom>
          <a:ln w="38100">
            <a:solidFill>
              <a:srgbClr val="7030A0"/>
            </a:solidFill>
            <a:prstDash val="sysDot"/>
            <a:headEnd type="none" w="med" len="med"/>
            <a:tailEnd type="arrow" w="med" len="med"/>
          </a:ln>
        </p:spPr>
        <p:style>
          <a:lnRef idx="2">
            <a:schemeClr val="accent6"/>
          </a:lnRef>
          <a:fillRef idx="1">
            <a:schemeClr val="lt1"/>
          </a:fillRef>
          <a:effectRef idx="0">
            <a:schemeClr val="accent6"/>
          </a:effectRef>
          <a:fontRef idx="minor">
            <a:schemeClr val="dk1"/>
          </a:fontRef>
        </p:style>
      </p:cxnSp>
      <p:cxnSp>
        <p:nvCxnSpPr>
          <p:cNvPr id="60" name="Connector: Curved 59">
            <a:extLst>
              <a:ext uri="{FF2B5EF4-FFF2-40B4-BE49-F238E27FC236}">
                <a16:creationId xmlns:a16="http://schemas.microsoft.com/office/drawing/2014/main" id="{EE6B1F7C-FD47-CD94-BA52-C62750A39572}"/>
              </a:ext>
            </a:extLst>
          </p:cNvPr>
          <p:cNvCxnSpPr/>
          <p:nvPr/>
        </p:nvCxnSpPr>
        <p:spPr>
          <a:xfrm>
            <a:off x="8604310" y="3069899"/>
            <a:ext cx="1270203" cy="606832"/>
          </a:xfrm>
          <a:prstGeom prst="curvedConnector3">
            <a:avLst>
              <a:gd name="adj1" fmla="val 100922"/>
            </a:avLst>
          </a:prstGeom>
          <a:ln w="38100">
            <a:solidFill>
              <a:srgbClr val="7030A0"/>
            </a:solidFill>
            <a:prstDash val="sysDot"/>
            <a:headEnd type="none" w="med" len="med"/>
            <a:tailEnd type="arrow" w="med" len="med"/>
          </a:ln>
        </p:spPr>
        <p:style>
          <a:lnRef idx="2">
            <a:schemeClr val="accent6"/>
          </a:lnRef>
          <a:fillRef idx="1">
            <a:schemeClr val="lt1"/>
          </a:fillRef>
          <a:effectRef idx="0">
            <a:schemeClr val="accent6"/>
          </a:effectRef>
          <a:fontRef idx="minor">
            <a:schemeClr val="dk1"/>
          </a:fontRef>
        </p:style>
      </p:cxnSp>
      <p:cxnSp>
        <p:nvCxnSpPr>
          <p:cNvPr id="64" name="Straight Connector 63">
            <a:extLst>
              <a:ext uri="{FF2B5EF4-FFF2-40B4-BE49-F238E27FC236}">
                <a16:creationId xmlns:a16="http://schemas.microsoft.com/office/drawing/2014/main" id="{E53EB3D2-8DDE-E18C-49FA-BA19C8F03297}"/>
              </a:ext>
            </a:extLst>
          </p:cNvPr>
          <p:cNvCxnSpPr>
            <a:cxnSpLocks/>
          </p:cNvCxnSpPr>
          <p:nvPr/>
        </p:nvCxnSpPr>
        <p:spPr>
          <a:xfrm>
            <a:off x="9955141" y="5319348"/>
            <a:ext cx="666626" cy="0"/>
          </a:xfrm>
          <a:prstGeom prst="line">
            <a:avLst/>
          </a:prstGeom>
          <a:ln w="28575">
            <a:solidFill>
              <a:srgbClr val="7030A0"/>
            </a:solidFill>
            <a:prstDash val="sysDot"/>
          </a:ln>
        </p:spPr>
        <p:style>
          <a:lnRef idx="2">
            <a:schemeClr val="accent6"/>
          </a:lnRef>
          <a:fillRef idx="1">
            <a:schemeClr val="lt1"/>
          </a:fillRef>
          <a:effectRef idx="0">
            <a:schemeClr val="accent6"/>
          </a:effectRef>
          <a:fontRef idx="minor">
            <a:schemeClr val="dk1"/>
          </a:fontRef>
        </p:style>
      </p:cxnSp>
      <p:sp>
        <p:nvSpPr>
          <p:cNvPr id="66" name="Arrow: Bent 65">
            <a:extLst>
              <a:ext uri="{FF2B5EF4-FFF2-40B4-BE49-F238E27FC236}">
                <a16:creationId xmlns:a16="http://schemas.microsoft.com/office/drawing/2014/main" id="{A40CDE84-CB8C-A011-D364-9E1E550F3FA6}"/>
              </a:ext>
            </a:extLst>
          </p:cNvPr>
          <p:cNvSpPr/>
          <p:nvPr/>
        </p:nvSpPr>
        <p:spPr>
          <a:xfrm rot="10800000">
            <a:off x="11859732" y="6081213"/>
            <a:ext cx="684538" cy="684539"/>
          </a:xfrm>
          <a:prstGeom prst="bentArrow">
            <a:avLst>
              <a:gd name="adj1" fmla="val 30999"/>
              <a:gd name="adj2" fmla="val 25000"/>
              <a:gd name="adj3" fmla="val 25000"/>
              <a:gd name="adj4" fmla="val 43750"/>
            </a:avLst>
          </a:prstGeom>
          <a:solidFill>
            <a:schemeClr val="accent6">
              <a:lumMod val="20000"/>
              <a:lumOff val="80000"/>
            </a:schemeClr>
          </a:solidFill>
        </p:spPr>
        <p:style>
          <a:lnRef idx="2">
            <a:schemeClr val="accent6"/>
          </a:lnRef>
          <a:fillRef idx="1">
            <a:schemeClr val="lt1"/>
          </a:fillRef>
          <a:effectRef idx="0">
            <a:schemeClr val="accent6"/>
          </a:effectRef>
          <a:fontRef idx="minor">
            <a:schemeClr val="dk1"/>
          </a:fontRef>
        </p:style>
        <p:txBody>
          <a:bodyPr rtlCol="0" anchor="ctr"/>
          <a:lstStyle/>
          <a:p>
            <a:pPr defTabSz="975390" hangingPunct="1"/>
            <a:endParaRPr lang="en-IN" sz="1920" kern="1200">
              <a:solidFill>
                <a:prstClr val="black"/>
              </a:solidFill>
              <a:latin typeface="Calibri" panose="020F0502020204030204"/>
            </a:endParaRPr>
          </a:p>
        </p:txBody>
      </p:sp>
      <p:sp>
        <p:nvSpPr>
          <p:cNvPr id="67" name="Rectangle: Rounded Corners 66">
            <a:extLst>
              <a:ext uri="{FF2B5EF4-FFF2-40B4-BE49-F238E27FC236}">
                <a16:creationId xmlns:a16="http://schemas.microsoft.com/office/drawing/2014/main" id="{4E58E240-A5A0-9430-07EA-C727AC3DF31B}"/>
              </a:ext>
            </a:extLst>
          </p:cNvPr>
          <p:cNvSpPr/>
          <p:nvPr/>
        </p:nvSpPr>
        <p:spPr>
          <a:xfrm>
            <a:off x="4392554" y="2872617"/>
            <a:ext cx="1270203" cy="30189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defTabSz="975390" hangingPunct="1"/>
            <a:r>
              <a:rPr lang="en-IN" sz="1920" kern="1200" dirty="0">
                <a:solidFill>
                  <a:prstClr val="white"/>
                </a:solidFill>
                <a:latin typeface="Calibri" panose="020F0502020204030204"/>
              </a:rPr>
              <a:t>DNS</a:t>
            </a:r>
          </a:p>
        </p:txBody>
      </p:sp>
      <p:sp>
        <p:nvSpPr>
          <p:cNvPr id="68" name="TextBox 67">
            <a:extLst>
              <a:ext uri="{FF2B5EF4-FFF2-40B4-BE49-F238E27FC236}">
                <a16:creationId xmlns:a16="http://schemas.microsoft.com/office/drawing/2014/main" id="{7F317BC9-C889-B9D6-6EAA-69D1040F27AE}"/>
              </a:ext>
            </a:extLst>
          </p:cNvPr>
          <p:cNvSpPr txBox="1"/>
          <p:nvPr/>
        </p:nvSpPr>
        <p:spPr>
          <a:xfrm>
            <a:off x="2144517" y="2687374"/>
            <a:ext cx="2180297" cy="393954"/>
          </a:xfrm>
          <a:prstGeom prst="rect">
            <a:avLst/>
          </a:prstGeom>
          <a:noFill/>
        </p:spPr>
        <p:txBody>
          <a:bodyPr wrap="square" lIns="97536" tIns="48768" rIns="97536" bIns="48768" rtlCol="0" anchor="t">
            <a:spAutoFit/>
          </a:bodyPr>
          <a:lstStyle/>
          <a:p>
            <a:pPr algn="l" defTabSz="975390" hangingPunct="1"/>
            <a:r>
              <a:rPr lang="en-IN" sz="1920" kern="1200" dirty="0">
                <a:solidFill>
                  <a:srgbClr val="FF0000"/>
                </a:solidFill>
                <a:latin typeface="Calibri" panose="020F0502020204030204"/>
                <a:ea typeface="+mn-ea"/>
                <a:cs typeface="+mn-cs"/>
              </a:rPr>
              <a:t>www.amazon.com</a:t>
            </a:r>
          </a:p>
        </p:txBody>
      </p:sp>
      <p:sp>
        <p:nvSpPr>
          <p:cNvPr id="70" name="TextBox 69">
            <a:extLst>
              <a:ext uri="{FF2B5EF4-FFF2-40B4-BE49-F238E27FC236}">
                <a16:creationId xmlns:a16="http://schemas.microsoft.com/office/drawing/2014/main" id="{833740C2-8A0F-1A56-C6A1-B232FC95F575}"/>
              </a:ext>
            </a:extLst>
          </p:cNvPr>
          <p:cNvSpPr txBox="1"/>
          <p:nvPr/>
        </p:nvSpPr>
        <p:spPr>
          <a:xfrm>
            <a:off x="5758209" y="2707072"/>
            <a:ext cx="2397356" cy="387798"/>
          </a:xfrm>
          <a:prstGeom prst="rect">
            <a:avLst/>
          </a:prstGeom>
          <a:noFill/>
        </p:spPr>
        <p:txBody>
          <a:bodyPr wrap="square" rtlCol="0">
            <a:spAutoFit/>
          </a:bodyPr>
          <a:lstStyle/>
          <a:p>
            <a:pPr algn="l" defTabSz="975390" hangingPunct="1"/>
            <a:r>
              <a:rPr lang="en-IN" sz="1920" kern="1200" dirty="0">
                <a:solidFill>
                  <a:srgbClr val="FF0000"/>
                </a:solidFill>
                <a:latin typeface="Calibri" panose="020F0502020204030204"/>
                <a:ea typeface="+mn-ea"/>
                <a:cs typeface="+mn-cs"/>
              </a:rPr>
              <a:t>IP &lt;172.108.198.157&gt;</a:t>
            </a:r>
          </a:p>
        </p:txBody>
      </p:sp>
    </p:spTree>
    <p:extLst>
      <p:ext uri="{BB962C8B-B14F-4D97-AF65-F5344CB8AC3E}">
        <p14:creationId xmlns:p14="http://schemas.microsoft.com/office/powerpoint/2010/main" val="208274959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 name="Services in a service-oriented architecture are stateless components, which means that they can be replicated and can migrate from one computer to another.…"/>
          <p:cNvSpPr txBox="1">
            <a:spLocks noGrp="1"/>
          </p:cNvSpPr>
          <p:nvPr>
            <p:ph type="body" idx="1"/>
          </p:nvPr>
        </p:nvSpPr>
        <p:spPr>
          <a:prstGeom prst="rect">
            <a:avLst/>
          </a:prstGeom>
        </p:spPr>
        <p:txBody>
          <a:bodyPr/>
          <a:lstStyle/>
          <a:p>
            <a:r>
              <a:rPr dirty="0"/>
              <a:t>Services in a service-oriented architecture are stateless components, which means that they can be replicated and can migrate from one computer to another. </a:t>
            </a:r>
          </a:p>
          <a:p>
            <a:endParaRPr lang="en-US" dirty="0"/>
          </a:p>
          <a:p>
            <a:r>
              <a:rPr dirty="0"/>
              <a:t>Many servers may be involved in providing services</a:t>
            </a:r>
          </a:p>
          <a:p>
            <a:endParaRPr lang="en-US" dirty="0"/>
          </a:p>
          <a:p>
            <a:r>
              <a:rPr dirty="0"/>
              <a:t>A service-oriented architecture is usually easier to scale as demand increases and is resilient to failure.</a:t>
            </a:r>
          </a:p>
        </p:txBody>
      </p:sp>
      <p:sp>
        <p:nvSpPr>
          <p:cNvPr id="223" name="Service-oriented architecture"/>
          <p:cNvSpPr txBox="1">
            <a:spLocks noGrp="1"/>
          </p:cNvSpPr>
          <p:nvPr>
            <p:ph type="title"/>
          </p:nvPr>
        </p:nvSpPr>
        <p:spPr>
          <a:prstGeom prst="rect">
            <a:avLst/>
          </a:prstGeom>
        </p:spPr>
        <p:txBody>
          <a:bodyPr lIns="50800" tIns="50800" rIns="50800" bIns="50800" anchor="t">
            <a:normAutofit/>
          </a:bodyPr>
          <a:lstStyle/>
          <a:p>
            <a:r>
              <a:rPr dirty="0"/>
              <a:t>Service-oriented architecture</a:t>
            </a:r>
            <a:r>
              <a:rPr lang="en-US" dirty="0"/>
              <a:t> (SOA)</a:t>
            </a:r>
            <a:endParaRPr dirty="0"/>
          </a:p>
        </p:txBody>
      </p:sp>
      <p:sp>
        <p:nvSpPr>
          <p:cNvPr id="224"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42</a:t>
            </a:fld>
            <a:endParaRPr/>
          </a:p>
        </p:txBody>
      </p:sp>
    </p:spTree>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 name="Figure 4.15 service-oriented architecture"/>
          <p:cNvSpPr txBox="1">
            <a:spLocks noGrp="1"/>
          </p:cNvSpPr>
          <p:nvPr>
            <p:ph type="title"/>
          </p:nvPr>
        </p:nvSpPr>
        <p:spPr>
          <a:xfrm>
            <a:off x="962025" y="290806"/>
            <a:ext cx="11099800" cy="678558"/>
          </a:xfrm>
          <a:prstGeom prst="rect">
            <a:avLst/>
          </a:prstGeom>
        </p:spPr>
        <p:txBody>
          <a:bodyPr>
            <a:noAutofit/>
          </a:bodyPr>
          <a:lstStyle/>
          <a:p>
            <a:r>
              <a:rPr lang="en-US" sz="4000" dirty="0">
                <a:solidFill>
                  <a:schemeClr val="tx1">
                    <a:lumMod val="75000"/>
                  </a:schemeClr>
                </a:solidFill>
              </a:rPr>
              <a:t>S</a:t>
            </a:r>
            <a:r>
              <a:rPr sz="4000" dirty="0">
                <a:solidFill>
                  <a:schemeClr val="tx1">
                    <a:lumMod val="75000"/>
                  </a:schemeClr>
                </a:solidFill>
              </a:rPr>
              <a:t>ervice-oriented architecture</a:t>
            </a:r>
            <a:r>
              <a:rPr lang="en-US" sz="4000" dirty="0">
                <a:solidFill>
                  <a:schemeClr val="tx1">
                    <a:lumMod val="75000"/>
                  </a:schemeClr>
                </a:solidFill>
              </a:rPr>
              <a:t> (SOA)</a:t>
            </a:r>
            <a:endParaRPr sz="4000" dirty="0">
              <a:solidFill>
                <a:schemeClr val="tx1">
                  <a:lumMod val="75000"/>
                </a:schemeClr>
              </a:solidFill>
            </a:endParaRPr>
          </a:p>
        </p:txBody>
      </p:sp>
      <p:sp>
        <p:nvSpPr>
          <p:cNvPr id="227"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43</a:t>
            </a:fld>
            <a:endParaRPr/>
          </a:p>
        </p:txBody>
      </p:sp>
      <p:pic>
        <p:nvPicPr>
          <p:cNvPr id="5" name="Picture 4">
            <a:extLst>
              <a:ext uri="{FF2B5EF4-FFF2-40B4-BE49-F238E27FC236}">
                <a16:creationId xmlns:a16="http://schemas.microsoft.com/office/drawing/2014/main" id="{54200B18-4CF0-744B-B3DF-0F3E0DB9FA45}"/>
              </a:ext>
            </a:extLst>
          </p:cNvPr>
          <p:cNvPicPr>
            <a:picLocks noChangeAspect="1"/>
          </p:cNvPicPr>
          <p:nvPr/>
        </p:nvPicPr>
        <p:blipFill rotWithShape="1">
          <a:blip r:embed="rId2">
            <a:extLst>
              <a:ext uri="{28A0092B-C50C-407E-A947-70E740481C1C}">
                <a14:useLocalDpi xmlns:a14="http://schemas.microsoft.com/office/drawing/2010/main" val="0"/>
              </a:ext>
            </a:extLst>
          </a:blip>
          <a:srcRect t="8921" b="54650"/>
          <a:stretch/>
        </p:blipFill>
        <p:spPr>
          <a:xfrm>
            <a:off x="-515628" y="1481334"/>
            <a:ext cx="14036056" cy="7302902"/>
          </a:xfrm>
          <a:prstGeom prst="rect">
            <a:avLst/>
          </a:prstGeom>
        </p:spPr>
      </p:pic>
    </p:spTree>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5C3CE95-E063-5724-CDDB-7BBD7A6E1954}"/>
              </a:ext>
            </a:extLst>
          </p:cNvPr>
          <p:cNvSpPr>
            <a:spLocks noGrp="1"/>
          </p:cNvSpPr>
          <p:nvPr>
            <p:ph type="body" idx="1"/>
          </p:nvPr>
        </p:nvSpPr>
        <p:spPr/>
        <p:txBody>
          <a:bodyPr/>
          <a:lstStyle/>
          <a:p>
            <a:endParaRPr lang="en-US"/>
          </a:p>
        </p:txBody>
      </p:sp>
      <p:sp>
        <p:nvSpPr>
          <p:cNvPr id="3" name="Title 2">
            <a:extLst>
              <a:ext uri="{FF2B5EF4-FFF2-40B4-BE49-F238E27FC236}">
                <a16:creationId xmlns:a16="http://schemas.microsoft.com/office/drawing/2014/main" id="{85CA161E-AFEC-0E14-6FC5-A696946D546E}"/>
              </a:ext>
            </a:extLst>
          </p:cNvPr>
          <p:cNvSpPr>
            <a:spLocks noGrp="1"/>
          </p:cNvSpPr>
          <p:nvPr>
            <p:ph type="title"/>
          </p:nvPr>
        </p:nvSpPr>
        <p:spPr/>
        <p:txBody>
          <a:bodyPr>
            <a:noAutofit/>
          </a:bodyPr>
          <a:lstStyle/>
          <a:p>
            <a:r>
              <a:rPr lang="en-US" sz="4000" dirty="0">
                <a:solidFill>
                  <a:schemeClr val="tx1">
                    <a:lumMod val="75000"/>
                  </a:schemeClr>
                </a:solidFill>
              </a:rPr>
              <a:t>SOA</a:t>
            </a:r>
          </a:p>
        </p:txBody>
      </p:sp>
      <p:pic>
        <p:nvPicPr>
          <p:cNvPr id="4" name="Picture 3" descr="A diagram of a shopping service&#10;&#10;Description automatically generated">
            <a:extLst>
              <a:ext uri="{FF2B5EF4-FFF2-40B4-BE49-F238E27FC236}">
                <a16:creationId xmlns:a16="http://schemas.microsoft.com/office/drawing/2014/main" id="{D3B8AD49-53FC-AB48-AC70-158CCCB6C6D5}"/>
              </a:ext>
            </a:extLst>
          </p:cNvPr>
          <p:cNvPicPr>
            <a:picLocks noChangeAspect="1"/>
          </p:cNvPicPr>
          <p:nvPr/>
        </p:nvPicPr>
        <p:blipFill>
          <a:blip r:embed="rId2"/>
          <a:stretch>
            <a:fillRect/>
          </a:stretch>
        </p:blipFill>
        <p:spPr>
          <a:xfrm>
            <a:off x="87845" y="2420076"/>
            <a:ext cx="12845586" cy="4894274"/>
          </a:xfrm>
          <a:prstGeom prst="rect">
            <a:avLst/>
          </a:prstGeom>
        </p:spPr>
      </p:pic>
    </p:spTree>
    <p:extLst>
      <p:ext uri="{BB962C8B-B14F-4D97-AF65-F5344CB8AC3E}">
        <p14:creationId xmlns:p14="http://schemas.microsoft.com/office/powerpoint/2010/main" val="1401593335"/>
      </p:ext>
    </p:extLst>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Rounded Corners 28">
            <a:extLst>
              <a:ext uri="{FF2B5EF4-FFF2-40B4-BE49-F238E27FC236}">
                <a16:creationId xmlns:a16="http://schemas.microsoft.com/office/drawing/2014/main" id="{46ACAC12-9672-651E-73E1-A10C08FC8802}"/>
              </a:ext>
            </a:extLst>
          </p:cNvPr>
          <p:cNvSpPr/>
          <p:nvPr/>
        </p:nvSpPr>
        <p:spPr>
          <a:xfrm>
            <a:off x="503082" y="3069901"/>
            <a:ext cx="5359345" cy="5356126"/>
          </a:xfrm>
          <a:prstGeom prst="roundRect">
            <a:avLst>
              <a:gd name="adj" fmla="val 3104"/>
            </a:avLst>
          </a:prstGeom>
          <a:solidFill>
            <a:schemeClr val="accent5">
              <a:lumMod val="20000"/>
              <a:lumOff val="80000"/>
            </a:schemeClr>
          </a:solidFill>
          <a:ln w="28575">
            <a:solidFill>
              <a:srgbClr val="00B0F0"/>
            </a:solidFill>
            <a:prstDash val="sysDot"/>
          </a:ln>
        </p:spPr>
        <p:style>
          <a:lnRef idx="2">
            <a:schemeClr val="accent6"/>
          </a:lnRef>
          <a:fillRef idx="1">
            <a:schemeClr val="lt1"/>
          </a:fillRef>
          <a:effectRef idx="0">
            <a:schemeClr val="accent6"/>
          </a:effectRef>
          <a:fontRef idx="minor">
            <a:schemeClr val="dk1"/>
          </a:fontRef>
        </p:style>
        <p:txBody>
          <a:bodyPr rtlCol="0" anchor="ctr"/>
          <a:lstStyle/>
          <a:p>
            <a:pPr defTabSz="975390" hangingPunct="1"/>
            <a:endParaRPr lang="en-IN" sz="1920" kern="1200" dirty="0">
              <a:solidFill>
                <a:srgbClr val="00B0F0"/>
              </a:solidFill>
              <a:latin typeface="Calibri" panose="020F0502020204030204"/>
            </a:endParaRPr>
          </a:p>
        </p:txBody>
      </p:sp>
      <p:sp>
        <p:nvSpPr>
          <p:cNvPr id="26" name="Rectangle: Rounded Corners 25">
            <a:extLst>
              <a:ext uri="{FF2B5EF4-FFF2-40B4-BE49-F238E27FC236}">
                <a16:creationId xmlns:a16="http://schemas.microsoft.com/office/drawing/2014/main" id="{AAF3D18E-68B9-E50A-8A63-3BAE3E6B0DD2}"/>
              </a:ext>
            </a:extLst>
          </p:cNvPr>
          <p:cNvSpPr/>
          <p:nvPr/>
        </p:nvSpPr>
        <p:spPr>
          <a:xfrm>
            <a:off x="606222" y="3206095"/>
            <a:ext cx="4740197" cy="5138338"/>
          </a:xfrm>
          <a:prstGeom prst="roundRect">
            <a:avLst>
              <a:gd name="adj" fmla="val 2917"/>
            </a:avLst>
          </a:prstGeom>
          <a:solidFill>
            <a:schemeClr val="accent6">
              <a:lumMod val="20000"/>
              <a:lumOff val="80000"/>
            </a:schemeClr>
          </a:solidFill>
          <a:ln w="19050">
            <a:solidFill>
              <a:srgbClr val="00B050"/>
            </a:solidFill>
          </a:ln>
        </p:spPr>
        <p:style>
          <a:lnRef idx="2">
            <a:schemeClr val="accent6"/>
          </a:lnRef>
          <a:fillRef idx="1">
            <a:schemeClr val="lt1"/>
          </a:fillRef>
          <a:effectRef idx="0">
            <a:schemeClr val="accent6"/>
          </a:effectRef>
          <a:fontRef idx="minor">
            <a:schemeClr val="dk1"/>
          </a:fontRef>
        </p:style>
        <p:txBody>
          <a:bodyPr rtlCol="0" anchor="ctr"/>
          <a:lstStyle/>
          <a:p>
            <a:pPr defTabSz="975390" hangingPunct="1"/>
            <a:endParaRPr lang="en-IN" sz="1920" kern="1200" dirty="0">
              <a:solidFill>
                <a:prstClr val="black"/>
              </a:solidFill>
              <a:latin typeface="Calibri" panose="020F0502020204030204"/>
            </a:endParaRPr>
          </a:p>
        </p:txBody>
      </p:sp>
      <p:sp>
        <p:nvSpPr>
          <p:cNvPr id="14" name="Rectangle: Rounded Corners 13">
            <a:extLst>
              <a:ext uri="{FF2B5EF4-FFF2-40B4-BE49-F238E27FC236}">
                <a16:creationId xmlns:a16="http://schemas.microsoft.com/office/drawing/2014/main" id="{3F5951D1-CA47-769D-BC32-5FA60C658D72}"/>
              </a:ext>
            </a:extLst>
          </p:cNvPr>
          <p:cNvSpPr/>
          <p:nvPr/>
        </p:nvSpPr>
        <p:spPr>
          <a:xfrm>
            <a:off x="749488" y="4795909"/>
            <a:ext cx="3963042" cy="913658"/>
          </a:xfrm>
          <a:prstGeom prst="roundRect">
            <a:avLst/>
          </a:prstGeom>
          <a:solidFill>
            <a:schemeClr val="accent5">
              <a:lumMod val="20000"/>
              <a:lumOff val="80000"/>
            </a:schemeClr>
          </a:solidFill>
          <a:ln w="19050">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defTabSz="975390" hangingPunct="1"/>
            <a:endParaRPr lang="en-IN" sz="1920" kern="1200" dirty="0">
              <a:ln w="0"/>
              <a:solidFill>
                <a:srgbClr val="4472C4"/>
              </a:solidFill>
              <a:effectLst>
                <a:outerShdw blurRad="38100" dist="25400" dir="5400000" algn="ctr" rotWithShape="0">
                  <a:srgbClr val="6E747A">
                    <a:alpha val="43000"/>
                  </a:srgbClr>
                </a:outerShdw>
              </a:effectLst>
              <a:latin typeface="Calibri" panose="020F0502020204030204"/>
            </a:endParaRPr>
          </a:p>
        </p:txBody>
      </p:sp>
      <p:sp>
        <p:nvSpPr>
          <p:cNvPr id="15" name="TextBox 14">
            <a:extLst>
              <a:ext uri="{FF2B5EF4-FFF2-40B4-BE49-F238E27FC236}">
                <a16:creationId xmlns:a16="http://schemas.microsoft.com/office/drawing/2014/main" id="{F4ED0147-DF5C-0242-048B-7DBCBBA8B2BA}"/>
              </a:ext>
            </a:extLst>
          </p:cNvPr>
          <p:cNvSpPr txBox="1"/>
          <p:nvPr/>
        </p:nvSpPr>
        <p:spPr>
          <a:xfrm>
            <a:off x="3691873" y="4874063"/>
            <a:ext cx="1184929" cy="393954"/>
          </a:xfrm>
          <a:prstGeom prst="rect">
            <a:avLst/>
          </a:prstGeom>
          <a:noFill/>
        </p:spPr>
        <p:txBody>
          <a:bodyPr wrap="square" lIns="97536" tIns="48768" rIns="97536" bIns="48768" rtlCol="0" anchor="t">
            <a:spAutoFit/>
          </a:bodyPr>
          <a:lstStyle/>
          <a:p>
            <a:pPr algn="l" defTabSz="975390" hangingPunct="1"/>
            <a:r>
              <a:rPr lang="en-IN" sz="1920" kern="1200" dirty="0">
                <a:solidFill>
                  <a:srgbClr val="4472C4"/>
                </a:solidFill>
                <a:latin typeface="Calibri" panose="020F0502020204030204"/>
                <a:ea typeface="+mn-ea"/>
                <a:cs typeface="+mn-cs"/>
              </a:rPr>
              <a:t>Node 2</a:t>
            </a:r>
          </a:p>
        </p:txBody>
      </p:sp>
      <p:sp>
        <p:nvSpPr>
          <p:cNvPr id="12" name="Rectangle: Rounded Corners 11">
            <a:extLst>
              <a:ext uri="{FF2B5EF4-FFF2-40B4-BE49-F238E27FC236}">
                <a16:creationId xmlns:a16="http://schemas.microsoft.com/office/drawing/2014/main" id="{0AE3C9F0-2705-5AB4-6B11-CDB373DB6933}"/>
              </a:ext>
            </a:extLst>
          </p:cNvPr>
          <p:cNvSpPr/>
          <p:nvPr/>
        </p:nvSpPr>
        <p:spPr>
          <a:xfrm>
            <a:off x="749488" y="3652467"/>
            <a:ext cx="3963042" cy="913658"/>
          </a:xfrm>
          <a:prstGeom prst="roundRect">
            <a:avLst/>
          </a:prstGeom>
          <a:solidFill>
            <a:schemeClr val="accent5">
              <a:lumMod val="20000"/>
              <a:lumOff val="80000"/>
            </a:schemeClr>
          </a:solidFill>
          <a:ln w="19050">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defTabSz="975390" hangingPunct="1"/>
            <a:endParaRPr lang="en-IN" sz="1920" kern="1200" dirty="0">
              <a:ln w="0"/>
              <a:solidFill>
                <a:srgbClr val="4472C4"/>
              </a:solidFill>
              <a:effectLst>
                <a:outerShdw blurRad="38100" dist="25400" dir="5400000" algn="ctr" rotWithShape="0">
                  <a:srgbClr val="6E747A">
                    <a:alpha val="43000"/>
                  </a:srgbClr>
                </a:outerShdw>
              </a:effectLst>
              <a:latin typeface="Calibri" panose="020F0502020204030204"/>
            </a:endParaRPr>
          </a:p>
        </p:txBody>
      </p:sp>
      <p:sp>
        <p:nvSpPr>
          <p:cNvPr id="2" name="Title 1">
            <a:extLst>
              <a:ext uri="{FF2B5EF4-FFF2-40B4-BE49-F238E27FC236}">
                <a16:creationId xmlns:a16="http://schemas.microsoft.com/office/drawing/2014/main" id="{C6764BD6-07AC-3267-A68D-40B6DBDFED63}"/>
              </a:ext>
            </a:extLst>
          </p:cNvPr>
          <p:cNvSpPr>
            <a:spLocks noGrp="1"/>
          </p:cNvSpPr>
          <p:nvPr>
            <p:ph type="title"/>
          </p:nvPr>
        </p:nvSpPr>
        <p:spPr>
          <a:xfrm>
            <a:off x="906761" y="217749"/>
            <a:ext cx="11216640" cy="1124316"/>
          </a:xfrm>
        </p:spPr>
        <p:txBody>
          <a:bodyPr/>
          <a:lstStyle/>
          <a:p>
            <a:pPr algn="ctr"/>
            <a:r>
              <a:rPr lang="en-IN" b="1" dirty="0">
                <a:solidFill>
                  <a:srgbClr val="0070C0"/>
                </a:solidFill>
              </a:rPr>
              <a:t>Service Oriented Architecture (SOA)</a:t>
            </a:r>
          </a:p>
        </p:txBody>
      </p:sp>
      <p:sp>
        <p:nvSpPr>
          <p:cNvPr id="3" name="TextBox 2">
            <a:extLst>
              <a:ext uri="{FF2B5EF4-FFF2-40B4-BE49-F238E27FC236}">
                <a16:creationId xmlns:a16="http://schemas.microsoft.com/office/drawing/2014/main" id="{1F08B9E9-82D7-606D-90C7-729B77DFE6E1}"/>
              </a:ext>
            </a:extLst>
          </p:cNvPr>
          <p:cNvSpPr txBox="1"/>
          <p:nvPr/>
        </p:nvSpPr>
        <p:spPr>
          <a:xfrm>
            <a:off x="503082" y="2371954"/>
            <a:ext cx="5440626" cy="689420"/>
          </a:xfrm>
          <a:prstGeom prst="rect">
            <a:avLst/>
          </a:prstGeom>
          <a:noFill/>
        </p:spPr>
        <p:txBody>
          <a:bodyPr wrap="square" lIns="97536" tIns="48768" rIns="97536" bIns="48768" rtlCol="0" anchor="t">
            <a:spAutoFit/>
          </a:bodyPr>
          <a:lstStyle/>
          <a:p>
            <a:pPr algn="l" defTabSz="975390" hangingPunct="1"/>
            <a:r>
              <a:rPr lang="en-IN" sz="1920" kern="1200" dirty="0">
                <a:solidFill>
                  <a:prstClr val="black"/>
                </a:solidFill>
                <a:latin typeface="Calibri" panose="020F0502020204030204"/>
                <a:ea typeface="+mn-ea"/>
                <a:cs typeface="+mn-cs"/>
              </a:rPr>
              <a:t>Let’s take Web-based MS Word </a:t>
            </a:r>
            <a:r>
              <a:rPr lang="en-IN" sz="1920" kern="1200" dirty="0">
                <a:solidFill>
                  <a:srgbClr val="000000"/>
                </a:solidFill>
                <a:latin typeface="Calibri" panose="020F0502020204030204"/>
                <a:ea typeface="+mn-ea"/>
                <a:cs typeface="+mn-cs"/>
              </a:rPr>
              <a:t>as</a:t>
            </a:r>
            <a:r>
              <a:rPr lang="en-IN" sz="1920" kern="1200" dirty="0">
                <a:solidFill>
                  <a:prstClr val="black"/>
                </a:solidFill>
                <a:latin typeface="Calibri" panose="020F0502020204030204"/>
                <a:ea typeface="+mn-ea"/>
                <a:cs typeface="+mn-cs"/>
              </a:rPr>
              <a:t> an example:</a:t>
            </a:r>
          </a:p>
          <a:p>
            <a:pPr algn="l" defTabSz="975390" hangingPunct="1"/>
            <a:r>
              <a:rPr lang="en-IN" sz="1920" kern="1200" dirty="0">
                <a:solidFill>
                  <a:prstClr val="black"/>
                </a:solidFill>
                <a:latin typeface="Calibri" panose="020F0502020204030204"/>
                <a:ea typeface="Calibri"/>
                <a:cs typeface="Calibri"/>
              </a:rPr>
              <a:t>Pod=container</a:t>
            </a:r>
          </a:p>
        </p:txBody>
      </p:sp>
      <p:sp>
        <p:nvSpPr>
          <p:cNvPr id="43" name="Rectangle: Rounded Corners 42">
            <a:extLst>
              <a:ext uri="{FF2B5EF4-FFF2-40B4-BE49-F238E27FC236}">
                <a16:creationId xmlns:a16="http://schemas.microsoft.com/office/drawing/2014/main" id="{FBF526A0-0585-FB92-A859-98F1FE3FB67C}"/>
              </a:ext>
            </a:extLst>
          </p:cNvPr>
          <p:cNvSpPr/>
          <p:nvPr/>
        </p:nvSpPr>
        <p:spPr>
          <a:xfrm>
            <a:off x="842508" y="3696778"/>
            <a:ext cx="1257227" cy="787238"/>
          </a:xfrm>
          <a:prstGeom prst="roundRect">
            <a:avLst/>
          </a:prstGeom>
          <a:solidFill>
            <a:schemeClr val="accent6">
              <a:lumMod val="20000"/>
              <a:lumOff val="80000"/>
            </a:schemeClr>
          </a:solidFill>
          <a:ln>
            <a:solidFill>
              <a:srgbClr val="00B050"/>
            </a:solidFill>
          </a:ln>
        </p:spPr>
        <p:style>
          <a:lnRef idx="2">
            <a:schemeClr val="accent6"/>
          </a:lnRef>
          <a:fillRef idx="1">
            <a:schemeClr val="lt1"/>
          </a:fillRef>
          <a:effectRef idx="0">
            <a:schemeClr val="accent6"/>
          </a:effectRef>
          <a:fontRef idx="minor">
            <a:schemeClr val="dk1"/>
          </a:fontRef>
        </p:style>
        <p:txBody>
          <a:bodyPr rtlCol="0" anchor="ctr"/>
          <a:lstStyle/>
          <a:p>
            <a:pPr defTabSz="975390" hangingPunct="1"/>
            <a:endParaRPr lang="en-IN" sz="1920" kern="1200" dirty="0">
              <a:solidFill>
                <a:prstClr val="black"/>
              </a:solidFill>
              <a:latin typeface="Calibri" panose="020F0502020204030204"/>
            </a:endParaRPr>
          </a:p>
        </p:txBody>
      </p:sp>
      <p:sp>
        <p:nvSpPr>
          <p:cNvPr id="4" name="Rectangle: Rounded Corners 3">
            <a:extLst>
              <a:ext uri="{FF2B5EF4-FFF2-40B4-BE49-F238E27FC236}">
                <a16:creationId xmlns:a16="http://schemas.microsoft.com/office/drawing/2014/main" id="{115BD25E-486A-5BDE-C686-1EC95FEC8EB9}"/>
              </a:ext>
            </a:extLst>
          </p:cNvPr>
          <p:cNvSpPr/>
          <p:nvPr/>
        </p:nvSpPr>
        <p:spPr>
          <a:xfrm>
            <a:off x="894080" y="3946596"/>
            <a:ext cx="1003547" cy="473072"/>
          </a:xfrm>
          <a:prstGeom prst="roundRect">
            <a:avLst/>
          </a:prstGeom>
          <a:solidFill>
            <a:schemeClr val="accent2">
              <a:lumMod val="60000"/>
              <a:lumOff val="4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lIns="97536" tIns="48768" rIns="97536" bIns="48768" rtlCol="0" anchor="ctr"/>
          <a:lstStyle/>
          <a:p>
            <a:pPr defTabSz="975390" hangingPunct="1"/>
            <a:r>
              <a:rPr lang="en-IN" sz="960" kern="1200" dirty="0">
                <a:solidFill>
                  <a:prstClr val="black"/>
                </a:solidFill>
                <a:latin typeface="Calibri" panose="020F0502020204030204"/>
              </a:rPr>
              <a:t>Edit Service</a:t>
            </a:r>
            <a:r>
              <a:rPr lang="en-IN" sz="1280" kern="1200" dirty="0">
                <a:solidFill>
                  <a:prstClr val="black"/>
                </a:solidFill>
                <a:latin typeface="Calibri" panose="020F0502020204030204"/>
              </a:rPr>
              <a:t> (MVC)</a:t>
            </a:r>
          </a:p>
        </p:txBody>
      </p:sp>
      <p:cxnSp>
        <p:nvCxnSpPr>
          <p:cNvPr id="8" name="Straight Connector 7">
            <a:extLst>
              <a:ext uri="{FF2B5EF4-FFF2-40B4-BE49-F238E27FC236}">
                <a16:creationId xmlns:a16="http://schemas.microsoft.com/office/drawing/2014/main" id="{D8A671EE-1AF1-8C44-3312-9BAF0A4AC773}"/>
              </a:ext>
            </a:extLst>
          </p:cNvPr>
          <p:cNvCxnSpPr>
            <a:cxnSpLocks/>
          </p:cNvCxnSpPr>
          <p:nvPr/>
        </p:nvCxnSpPr>
        <p:spPr>
          <a:xfrm>
            <a:off x="2622845" y="6896823"/>
            <a:ext cx="0" cy="379877"/>
          </a:xfrm>
          <a:prstGeom prst="line">
            <a:avLst/>
          </a:prstGeom>
          <a:ln w="38100">
            <a:solidFill>
              <a:schemeClr val="accent1"/>
            </a:solidFill>
            <a:prstDash val="sysDot"/>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1778022E-9780-5C8C-03C7-19EE74FD853B}"/>
              </a:ext>
            </a:extLst>
          </p:cNvPr>
          <p:cNvSpPr txBox="1"/>
          <p:nvPr/>
        </p:nvSpPr>
        <p:spPr>
          <a:xfrm>
            <a:off x="3691875" y="3709641"/>
            <a:ext cx="1184929" cy="393954"/>
          </a:xfrm>
          <a:prstGeom prst="rect">
            <a:avLst/>
          </a:prstGeom>
          <a:noFill/>
        </p:spPr>
        <p:txBody>
          <a:bodyPr wrap="square" lIns="97536" tIns="48768" rIns="97536" bIns="48768" rtlCol="0" anchor="t">
            <a:spAutoFit/>
          </a:bodyPr>
          <a:lstStyle/>
          <a:p>
            <a:pPr algn="l" defTabSz="975390" hangingPunct="1"/>
            <a:r>
              <a:rPr lang="en-IN" sz="1920" kern="1200" dirty="0">
                <a:solidFill>
                  <a:srgbClr val="4472C4"/>
                </a:solidFill>
                <a:latin typeface="Calibri" panose="020F0502020204030204"/>
                <a:ea typeface="+mn-ea"/>
                <a:cs typeface="+mn-cs"/>
              </a:rPr>
              <a:t>Node 1</a:t>
            </a:r>
            <a:endParaRPr lang="en-US" sz="1920" kern="1200" dirty="0">
              <a:solidFill>
                <a:srgbClr val="4472C4"/>
              </a:solidFill>
              <a:latin typeface="Calibri" panose="020F0502020204030204"/>
              <a:ea typeface="+mn-ea"/>
              <a:cs typeface="+mn-cs"/>
            </a:endParaRPr>
          </a:p>
        </p:txBody>
      </p:sp>
      <p:sp>
        <p:nvSpPr>
          <p:cNvPr id="16" name="Rectangle: Rounded Corners 15">
            <a:extLst>
              <a:ext uri="{FF2B5EF4-FFF2-40B4-BE49-F238E27FC236}">
                <a16:creationId xmlns:a16="http://schemas.microsoft.com/office/drawing/2014/main" id="{8FA3907D-56C1-6CAD-272F-C22C00DFCE2C}"/>
              </a:ext>
            </a:extLst>
          </p:cNvPr>
          <p:cNvSpPr/>
          <p:nvPr/>
        </p:nvSpPr>
        <p:spPr>
          <a:xfrm>
            <a:off x="749488" y="5888016"/>
            <a:ext cx="3963042" cy="913658"/>
          </a:xfrm>
          <a:prstGeom prst="roundRect">
            <a:avLst/>
          </a:prstGeom>
          <a:solidFill>
            <a:schemeClr val="accent5">
              <a:lumMod val="20000"/>
              <a:lumOff val="80000"/>
            </a:schemeClr>
          </a:solidFill>
          <a:ln w="19050">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defTabSz="975390" hangingPunct="1"/>
            <a:endParaRPr lang="en-IN" sz="1920" kern="1200" dirty="0">
              <a:ln w="0"/>
              <a:solidFill>
                <a:srgbClr val="4472C4"/>
              </a:solidFill>
              <a:effectLst>
                <a:outerShdw blurRad="38100" dist="25400" dir="5400000" algn="ctr" rotWithShape="0">
                  <a:srgbClr val="6E747A">
                    <a:alpha val="43000"/>
                  </a:srgbClr>
                </a:outerShdw>
              </a:effectLst>
              <a:latin typeface="Calibri" panose="020F0502020204030204"/>
            </a:endParaRPr>
          </a:p>
        </p:txBody>
      </p:sp>
      <p:sp>
        <p:nvSpPr>
          <p:cNvPr id="19" name="Rectangle: Rounded Corners 18">
            <a:extLst>
              <a:ext uri="{FF2B5EF4-FFF2-40B4-BE49-F238E27FC236}">
                <a16:creationId xmlns:a16="http://schemas.microsoft.com/office/drawing/2014/main" id="{90E8A6D5-644B-711D-F3C6-7185B4CD4317}"/>
              </a:ext>
            </a:extLst>
          </p:cNvPr>
          <p:cNvSpPr/>
          <p:nvPr/>
        </p:nvSpPr>
        <p:spPr>
          <a:xfrm>
            <a:off x="749488" y="7313413"/>
            <a:ext cx="3963042" cy="913658"/>
          </a:xfrm>
          <a:prstGeom prst="roundRect">
            <a:avLst/>
          </a:prstGeom>
          <a:solidFill>
            <a:schemeClr val="accent5">
              <a:lumMod val="20000"/>
              <a:lumOff val="80000"/>
            </a:schemeClr>
          </a:solidFill>
          <a:ln w="19050">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defTabSz="975390" hangingPunct="1"/>
            <a:endParaRPr lang="en-IN" sz="1920" kern="1200" dirty="0">
              <a:ln w="0"/>
              <a:solidFill>
                <a:srgbClr val="4472C4"/>
              </a:solidFill>
              <a:effectLst>
                <a:outerShdw blurRad="38100" dist="25400" dir="5400000" algn="ctr" rotWithShape="0">
                  <a:srgbClr val="6E747A">
                    <a:alpha val="43000"/>
                  </a:srgbClr>
                </a:outerShdw>
              </a:effectLst>
              <a:latin typeface="Calibri" panose="020F0502020204030204"/>
            </a:endParaRPr>
          </a:p>
        </p:txBody>
      </p:sp>
      <p:sp>
        <p:nvSpPr>
          <p:cNvPr id="20" name="TextBox 19">
            <a:extLst>
              <a:ext uri="{FF2B5EF4-FFF2-40B4-BE49-F238E27FC236}">
                <a16:creationId xmlns:a16="http://schemas.microsoft.com/office/drawing/2014/main" id="{9A79F223-EDC7-EFA6-CB15-EB67151A01C0}"/>
              </a:ext>
            </a:extLst>
          </p:cNvPr>
          <p:cNvSpPr txBox="1"/>
          <p:nvPr/>
        </p:nvSpPr>
        <p:spPr>
          <a:xfrm>
            <a:off x="3693896" y="7428677"/>
            <a:ext cx="1184929" cy="393954"/>
          </a:xfrm>
          <a:prstGeom prst="rect">
            <a:avLst/>
          </a:prstGeom>
          <a:noFill/>
        </p:spPr>
        <p:txBody>
          <a:bodyPr wrap="square" lIns="97536" tIns="48768" rIns="97536" bIns="48768" rtlCol="0" anchor="t">
            <a:spAutoFit/>
          </a:bodyPr>
          <a:lstStyle/>
          <a:p>
            <a:pPr algn="l" defTabSz="975390" hangingPunct="1"/>
            <a:r>
              <a:rPr lang="en-IN" sz="1920" kern="1200" dirty="0">
                <a:solidFill>
                  <a:srgbClr val="4472C4"/>
                </a:solidFill>
                <a:latin typeface="Calibri" panose="020F0502020204030204"/>
                <a:ea typeface="+mn-ea"/>
                <a:cs typeface="+mn-cs"/>
              </a:rPr>
              <a:t>Node k</a:t>
            </a:r>
          </a:p>
        </p:txBody>
      </p:sp>
      <p:sp>
        <p:nvSpPr>
          <p:cNvPr id="32" name="TextBox 31">
            <a:extLst>
              <a:ext uri="{FF2B5EF4-FFF2-40B4-BE49-F238E27FC236}">
                <a16:creationId xmlns:a16="http://schemas.microsoft.com/office/drawing/2014/main" id="{C80D2AE7-1F6C-A85B-C738-806A5F0FC124}"/>
              </a:ext>
            </a:extLst>
          </p:cNvPr>
          <p:cNvSpPr txBox="1"/>
          <p:nvPr/>
        </p:nvSpPr>
        <p:spPr>
          <a:xfrm>
            <a:off x="4396713" y="2718460"/>
            <a:ext cx="1902500" cy="361189"/>
          </a:xfrm>
          <a:prstGeom prst="rect">
            <a:avLst/>
          </a:prstGeom>
          <a:noFill/>
        </p:spPr>
        <p:txBody>
          <a:bodyPr wrap="square" lIns="97536" tIns="48768" rIns="97536" bIns="48768" rtlCol="0" anchor="t">
            <a:spAutoFit/>
          </a:bodyPr>
          <a:lstStyle/>
          <a:p>
            <a:pPr algn="l" defTabSz="975390" hangingPunct="1"/>
            <a:r>
              <a:rPr lang="en-IN" sz="1707" kern="1200" dirty="0">
                <a:solidFill>
                  <a:srgbClr val="00B0F0"/>
                </a:solidFill>
                <a:latin typeface="Calibri" panose="020F0502020204030204"/>
                <a:ea typeface="+mn-ea"/>
                <a:cs typeface="+mn-cs"/>
              </a:rPr>
              <a:t>Virtual network</a:t>
            </a:r>
          </a:p>
        </p:txBody>
      </p:sp>
      <p:sp>
        <p:nvSpPr>
          <p:cNvPr id="36" name="Rectangle: Rounded Corners 35">
            <a:extLst>
              <a:ext uri="{FF2B5EF4-FFF2-40B4-BE49-F238E27FC236}">
                <a16:creationId xmlns:a16="http://schemas.microsoft.com/office/drawing/2014/main" id="{0D9EB012-AE1F-A148-97A8-041EB0491D78}"/>
              </a:ext>
            </a:extLst>
          </p:cNvPr>
          <p:cNvSpPr/>
          <p:nvPr/>
        </p:nvSpPr>
        <p:spPr>
          <a:xfrm>
            <a:off x="9963140" y="2663795"/>
            <a:ext cx="1709619" cy="669589"/>
          </a:xfrm>
          <a:prstGeom prst="roundRect">
            <a:avLst/>
          </a:prstGeom>
          <a:solidFill>
            <a:schemeClr val="accent1">
              <a:lumMod val="20000"/>
              <a:lumOff val="80000"/>
            </a:schemeClr>
          </a:solidFill>
          <a:ln w="19050">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l" defTabSz="975390" hangingPunct="1"/>
            <a:r>
              <a:rPr lang="en-IN" sz="1920" kern="1200" dirty="0">
                <a:solidFill>
                  <a:srgbClr val="4472C4"/>
                </a:solidFill>
                <a:latin typeface="Calibri" panose="020F0502020204030204"/>
              </a:rPr>
              <a:t>End Users </a:t>
            </a:r>
          </a:p>
        </p:txBody>
      </p:sp>
      <p:pic>
        <p:nvPicPr>
          <p:cNvPr id="40" name="Picture 39">
            <a:extLst>
              <a:ext uri="{FF2B5EF4-FFF2-40B4-BE49-F238E27FC236}">
                <a16:creationId xmlns:a16="http://schemas.microsoft.com/office/drawing/2014/main" id="{5632DA61-636F-E872-5E7B-00BB0C1D2496}"/>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1160976" y="2812778"/>
            <a:ext cx="473229" cy="350978"/>
          </a:xfrm>
          <a:prstGeom prst="rect">
            <a:avLst/>
          </a:prstGeom>
        </p:spPr>
      </p:pic>
      <p:sp>
        <p:nvSpPr>
          <p:cNvPr id="41" name="Rectangle: Rounded Corners 40">
            <a:extLst>
              <a:ext uri="{FF2B5EF4-FFF2-40B4-BE49-F238E27FC236}">
                <a16:creationId xmlns:a16="http://schemas.microsoft.com/office/drawing/2014/main" id="{E1C2AE6C-6455-B2F4-DB70-8DC0609F88D7}"/>
              </a:ext>
            </a:extLst>
          </p:cNvPr>
          <p:cNvSpPr/>
          <p:nvPr/>
        </p:nvSpPr>
        <p:spPr>
          <a:xfrm>
            <a:off x="7235940" y="3336445"/>
            <a:ext cx="1709620" cy="780188"/>
          </a:xfrm>
          <a:prstGeom prst="roundRect">
            <a:avLst/>
          </a:prstGeom>
          <a:solidFill>
            <a:srgbClr val="F4D4F8"/>
          </a:solidFill>
          <a:ln w="19050">
            <a:solidFill>
              <a:srgbClr val="7030A0"/>
            </a:solidFill>
          </a:ln>
        </p:spPr>
        <p:style>
          <a:lnRef idx="2">
            <a:schemeClr val="accent6"/>
          </a:lnRef>
          <a:fillRef idx="1">
            <a:schemeClr val="lt1"/>
          </a:fillRef>
          <a:effectRef idx="0">
            <a:schemeClr val="accent6"/>
          </a:effectRef>
          <a:fontRef idx="minor">
            <a:schemeClr val="dk1"/>
          </a:fontRef>
        </p:style>
        <p:txBody>
          <a:bodyPr rtlCol="0" anchor="ctr"/>
          <a:lstStyle/>
          <a:p>
            <a:pPr defTabSz="975390" hangingPunct="1"/>
            <a:r>
              <a:rPr lang="en-IN" sz="1920" kern="1200" dirty="0">
                <a:solidFill>
                  <a:srgbClr val="7030A0"/>
                </a:solidFill>
                <a:latin typeface="Calibri" panose="020F0502020204030204"/>
              </a:rPr>
              <a:t>Load Balancer</a:t>
            </a:r>
          </a:p>
        </p:txBody>
      </p:sp>
      <p:sp>
        <p:nvSpPr>
          <p:cNvPr id="42" name="TextBox 41">
            <a:extLst>
              <a:ext uri="{FF2B5EF4-FFF2-40B4-BE49-F238E27FC236}">
                <a16:creationId xmlns:a16="http://schemas.microsoft.com/office/drawing/2014/main" id="{B27A6A83-75D9-E855-6CD9-46135EC706A9}"/>
              </a:ext>
            </a:extLst>
          </p:cNvPr>
          <p:cNvSpPr txBox="1"/>
          <p:nvPr/>
        </p:nvSpPr>
        <p:spPr>
          <a:xfrm>
            <a:off x="2883589" y="3210143"/>
            <a:ext cx="2371141" cy="420564"/>
          </a:xfrm>
          <a:prstGeom prst="rect">
            <a:avLst/>
          </a:prstGeom>
          <a:noFill/>
        </p:spPr>
        <p:txBody>
          <a:bodyPr wrap="square" rtlCol="0">
            <a:spAutoFit/>
          </a:bodyPr>
          <a:lstStyle/>
          <a:p>
            <a:pPr algn="l" defTabSz="975390" hangingPunct="1"/>
            <a:r>
              <a:rPr lang="en-IN" sz="2133" kern="1200" dirty="0">
                <a:solidFill>
                  <a:srgbClr val="00B050"/>
                </a:solidFill>
                <a:latin typeface="Calibri" panose="020F0502020204030204"/>
                <a:ea typeface="+mn-ea"/>
                <a:cs typeface="+mn-cs"/>
              </a:rPr>
              <a:t>Kubernetes Cluster</a:t>
            </a:r>
          </a:p>
        </p:txBody>
      </p:sp>
      <p:sp>
        <p:nvSpPr>
          <p:cNvPr id="44" name="TextBox 43">
            <a:extLst>
              <a:ext uri="{FF2B5EF4-FFF2-40B4-BE49-F238E27FC236}">
                <a16:creationId xmlns:a16="http://schemas.microsoft.com/office/drawing/2014/main" id="{8FC50DE6-D715-2C79-D460-6E3DE19C74F3}"/>
              </a:ext>
            </a:extLst>
          </p:cNvPr>
          <p:cNvSpPr txBox="1"/>
          <p:nvPr/>
        </p:nvSpPr>
        <p:spPr>
          <a:xfrm>
            <a:off x="1358046" y="3643981"/>
            <a:ext cx="773717" cy="322076"/>
          </a:xfrm>
          <a:prstGeom prst="rect">
            <a:avLst/>
          </a:prstGeom>
          <a:noFill/>
        </p:spPr>
        <p:txBody>
          <a:bodyPr wrap="square" rtlCol="0">
            <a:spAutoFit/>
          </a:bodyPr>
          <a:lstStyle/>
          <a:p>
            <a:pPr algn="l" defTabSz="975390" hangingPunct="1"/>
            <a:r>
              <a:rPr lang="en-IN" sz="1493" kern="1200" dirty="0">
                <a:solidFill>
                  <a:srgbClr val="00B050"/>
                </a:solidFill>
                <a:latin typeface="Calibri" panose="020F0502020204030204"/>
                <a:ea typeface="+mn-ea"/>
                <a:cs typeface="+mn-cs"/>
              </a:rPr>
              <a:t>Pod 1</a:t>
            </a:r>
          </a:p>
        </p:txBody>
      </p:sp>
      <p:sp>
        <p:nvSpPr>
          <p:cNvPr id="45" name="Rectangle: Rounded Corners 44">
            <a:extLst>
              <a:ext uri="{FF2B5EF4-FFF2-40B4-BE49-F238E27FC236}">
                <a16:creationId xmlns:a16="http://schemas.microsoft.com/office/drawing/2014/main" id="{B2875161-DAA5-C9C0-3834-C615C908E8E3}"/>
              </a:ext>
            </a:extLst>
          </p:cNvPr>
          <p:cNvSpPr/>
          <p:nvPr/>
        </p:nvSpPr>
        <p:spPr>
          <a:xfrm>
            <a:off x="2492364" y="3689726"/>
            <a:ext cx="1257227" cy="787238"/>
          </a:xfrm>
          <a:prstGeom prst="roundRect">
            <a:avLst/>
          </a:prstGeom>
          <a:solidFill>
            <a:schemeClr val="accent6">
              <a:lumMod val="20000"/>
              <a:lumOff val="80000"/>
            </a:schemeClr>
          </a:solidFill>
          <a:ln>
            <a:solidFill>
              <a:srgbClr val="00B050"/>
            </a:solidFill>
          </a:ln>
        </p:spPr>
        <p:style>
          <a:lnRef idx="2">
            <a:schemeClr val="accent6"/>
          </a:lnRef>
          <a:fillRef idx="1">
            <a:schemeClr val="lt1"/>
          </a:fillRef>
          <a:effectRef idx="0">
            <a:schemeClr val="accent6"/>
          </a:effectRef>
          <a:fontRef idx="minor">
            <a:schemeClr val="dk1"/>
          </a:fontRef>
        </p:style>
        <p:txBody>
          <a:bodyPr rtlCol="0" anchor="ctr"/>
          <a:lstStyle/>
          <a:p>
            <a:pPr defTabSz="975390" hangingPunct="1"/>
            <a:endParaRPr lang="en-IN" sz="1920" kern="1200" dirty="0">
              <a:solidFill>
                <a:prstClr val="black"/>
              </a:solidFill>
              <a:latin typeface="Calibri" panose="020F0502020204030204"/>
            </a:endParaRPr>
          </a:p>
        </p:txBody>
      </p:sp>
      <p:sp>
        <p:nvSpPr>
          <p:cNvPr id="46" name="Rectangle: Rounded Corners 45">
            <a:extLst>
              <a:ext uri="{FF2B5EF4-FFF2-40B4-BE49-F238E27FC236}">
                <a16:creationId xmlns:a16="http://schemas.microsoft.com/office/drawing/2014/main" id="{A6A96262-4EEC-D33C-CDF7-BE3E1B7873D0}"/>
              </a:ext>
            </a:extLst>
          </p:cNvPr>
          <p:cNvSpPr/>
          <p:nvPr/>
        </p:nvSpPr>
        <p:spPr>
          <a:xfrm>
            <a:off x="2543936" y="3939544"/>
            <a:ext cx="1003547" cy="473072"/>
          </a:xfrm>
          <a:prstGeom prst="roundRect">
            <a:avLst/>
          </a:prstGeom>
          <a:solidFill>
            <a:schemeClr val="accent2">
              <a:lumMod val="60000"/>
              <a:lumOff val="4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lIns="97536" tIns="48768" rIns="97536" bIns="48768" rtlCol="0" anchor="ctr"/>
          <a:lstStyle/>
          <a:p>
            <a:pPr defTabSz="975390" hangingPunct="1"/>
            <a:r>
              <a:rPr lang="en-IN" sz="1173" kern="1200" dirty="0">
                <a:solidFill>
                  <a:prstClr val="black"/>
                </a:solidFill>
                <a:latin typeface="Calibri" panose="020F0502020204030204"/>
              </a:rPr>
              <a:t>Edit Service</a:t>
            </a:r>
            <a:r>
              <a:rPr lang="en-IN" sz="1280" kern="1200" dirty="0">
                <a:solidFill>
                  <a:prstClr val="black"/>
                </a:solidFill>
                <a:latin typeface="Calibri" panose="020F0502020204030204"/>
              </a:rPr>
              <a:t> (MVC)</a:t>
            </a:r>
          </a:p>
        </p:txBody>
      </p:sp>
      <p:sp>
        <p:nvSpPr>
          <p:cNvPr id="47" name="TextBox 46">
            <a:extLst>
              <a:ext uri="{FF2B5EF4-FFF2-40B4-BE49-F238E27FC236}">
                <a16:creationId xmlns:a16="http://schemas.microsoft.com/office/drawing/2014/main" id="{785EB7DD-A8B5-702D-4519-9E6968613A42}"/>
              </a:ext>
            </a:extLst>
          </p:cNvPr>
          <p:cNvSpPr txBox="1"/>
          <p:nvPr/>
        </p:nvSpPr>
        <p:spPr>
          <a:xfrm>
            <a:off x="3007902" y="3636929"/>
            <a:ext cx="773717" cy="322076"/>
          </a:xfrm>
          <a:prstGeom prst="rect">
            <a:avLst/>
          </a:prstGeom>
          <a:noFill/>
        </p:spPr>
        <p:txBody>
          <a:bodyPr wrap="square" rtlCol="0">
            <a:spAutoFit/>
          </a:bodyPr>
          <a:lstStyle/>
          <a:p>
            <a:pPr algn="l" defTabSz="975390" hangingPunct="1"/>
            <a:r>
              <a:rPr lang="en-IN" sz="1493" kern="1200" dirty="0">
                <a:solidFill>
                  <a:srgbClr val="00B050"/>
                </a:solidFill>
                <a:latin typeface="Calibri" panose="020F0502020204030204"/>
                <a:ea typeface="+mn-ea"/>
                <a:cs typeface="+mn-cs"/>
              </a:rPr>
              <a:t>Pod n</a:t>
            </a:r>
          </a:p>
        </p:txBody>
      </p:sp>
      <p:cxnSp>
        <p:nvCxnSpPr>
          <p:cNvPr id="48" name="Straight Connector 47">
            <a:extLst>
              <a:ext uri="{FF2B5EF4-FFF2-40B4-BE49-F238E27FC236}">
                <a16:creationId xmlns:a16="http://schemas.microsoft.com/office/drawing/2014/main" id="{9E2F1087-A5B2-CEDC-04B7-60FB12227C6B}"/>
              </a:ext>
            </a:extLst>
          </p:cNvPr>
          <p:cNvCxnSpPr>
            <a:cxnSpLocks/>
          </p:cNvCxnSpPr>
          <p:nvPr/>
        </p:nvCxnSpPr>
        <p:spPr>
          <a:xfrm>
            <a:off x="2176593" y="4083345"/>
            <a:ext cx="250947" cy="0"/>
          </a:xfrm>
          <a:prstGeom prst="line">
            <a:avLst/>
          </a:prstGeom>
          <a:ln w="28575">
            <a:solidFill>
              <a:srgbClr val="00B050"/>
            </a:solidFill>
            <a:prstDash val="sysDot"/>
          </a:ln>
        </p:spPr>
        <p:style>
          <a:lnRef idx="2">
            <a:schemeClr val="accent6"/>
          </a:lnRef>
          <a:fillRef idx="1">
            <a:schemeClr val="lt1"/>
          </a:fillRef>
          <a:effectRef idx="0">
            <a:schemeClr val="accent6"/>
          </a:effectRef>
          <a:fontRef idx="minor">
            <a:schemeClr val="dk1"/>
          </a:fontRef>
        </p:style>
      </p:cxnSp>
      <p:sp>
        <p:nvSpPr>
          <p:cNvPr id="56" name="Rectangle: Rounded Corners 55">
            <a:extLst>
              <a:ext uri="{FF2B5EF4-FFF2-40B4-BE49-F238E27FC236}">
                <a16:creationId xmlns:a16="http://schemas.microsoft.com/office/drawing/2014/main" id="{7BE93104-44EC-5A29-6F07-CFA5DBF5C3CB}"/>
              </a:ext>
            </a:extLst>
          </p:cNvPr>
          <p:cNvSpPr/>
          <p:nvPr/>
        </p:nvSpPr>
        <p:spPr>
          <a:xfrm>
            <a:off x="842508" y="4874063"/>
            <a:ext cx="1257227" cy="787238"/>
          </a:xfrm>
          <a:prstGeom prst="roundRect">
            <a:avLst/>
          </a:prstGeom>
          <a:solidFill>
            <a:schemeClr val="accent6">
              <a:lumMod val="20000"/>
              <a:lumOff val="80000"/>
            </a:schemeClr>
          </a:solidFill>
          <a:ln>
            <a:solidFill>
              <a:srgbClr val="00B050"/>
            </a:solidFill>
          </a:ln>
        </p:spPr>
        <p:style>
          <a:lnRef idx="2">
            <a:schemeClr val="accent6"/>
          </a:lnRef>
          <a:fillRef idx="1">
            <a:schemeClr val="lt1"/>
          </a:fillRef>
          <a:effectRef idx="0">
            <a:schemeClr val="accent6"/>
          </a:effectRef>
          <a:fontRef idx="minor">
            <a:schemeClr val="dk1"/>
          </a:fontRef>
        </p:style>
        <p:txBody>
          <a:bodyPr rtlCol="0" anchor="ctr"/>
          <a:lstStyle/>
          <a:p>
            <a:pPr defTabSz="975390" hangingPunct="1"/>
            <a:endParaRPr lang="en-IN" sz="1920" kern="1200" dirty="0">
              <a:solidFill>
                <a:prstClr val="black"/>
              </a:solidFill>
              <a:latin typeface="Calibri" panose="020F0502020204030204"/>
            </a:endParaRPr>
          </a:p>
        </p:txBody>
      </p:sp>
      <p:sp>
        <p:nvSpPr>
          <p:cNvPr id="57" name="Rectangle: Rounded Corners 56">
            <a:extLst>
              <a:ext uri="{FF2B5EF4-FFF2-40B4-BE49-F238E27FC236}">
                <a16:creationId xmlns:a16="http://schemas.microsoft.com/office/drawing/2014/main" id="{6C1C9923-D387-D4B0-3ED5-6248F2F8C1B2}"/>
              </a:ext>
            </a:extLst>
          </p:cNvPr>
          <p:cNvSpPr/>
          <p:nvPr/>
        </p:nvSpPr>
        <p:spPr>
          <a:xfrm>
            <a:off x="894080" y="5123881"/>
            <a:ext cx="1003547" cy="473072"/>
          </a:xfrm>
          <a:prstGeom prst="roundRect">
            <a:avLst/>
          </a:prstGeom>
          <a:solidFill>
            <a:schemeClr val="accent2">
              <a:lumMod val="60000"/>
              <a:lumOff val="4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lIns="97536" tIns="48768" rIns="97536" bIns="48768" rtlCol="0" anchor="ctr"/>
          <a:lstStyle/>
          <a:p>
            <a:pPr defTabSz="975390" hangingPunct="1"/>
            <a:r>
              <a:rPr lang="en-IN" sz="1067" kern="1200" dirty="0">
                <a:solidFill>
                  <a:prstClr val="black"/>
                </a:solidFill>
                <a:latin typeface="Calibri" panose="020F0502020204030204"/>
              </a:rPr>
              <a:t>Print Service (MVC)</a:t>
            </a:r>
          </a:p>
        </p:txBody>
      </p:sp>
      <p:sp>
        <p:nvSpPr>
          <p:cNvPr id="59" name="TextBox 58">
            <a:extLst>
              <a:ext uri="{FF2B5EF4-FFF2-40B4-BE49-F238E27FC236}">
                <a16:creationId xmlns:a16="http://schemas.microsoft.com/office/drawing/2014/main" id="{4B54A02D-8E01-9715-D5A5-40EE14B4528D}"/>
              </a:ext>
            </a:extLst>
          </p:cNvPr>
          <p:cNvSpPr txBox="1"/>
          <p:nvPr/>
        </p:nvSpPr>
        <p:spPr>
          <a:xfrm>
            <a:off x="1358046" y="4821266"/>
            <a:ext cx="773717" cy="322076"/>
          </a:xfrm>
          <a:prstGeom prst="rect">
            <a:avLst/>
          </a:prstGeom>
          <a:noFill/>
        </p:spPr>
        <p:txBody>
          <a:bodyPr wrap="square" rtlCol="0">
            <a:spAutoFit/>
          </a:bodyPr>
          <a:lstStyle/>
          <a:p>
            <a:pPr algn="l" defTabSz="975390" hangingPunct="1"/>
            <a:r>
              <a:rPr lang="en-IN" sz="1493" kern="1200" dirty="0">
                <a:solidFill>
                  <a:srgbClr val="00B050"/>
                </a:solidFill>
                <a:latin typeface="Calibri" panose="020F0502020204030204"/>
                <a:ea typeface="+mn-ea"/>
                <a:cs typeface="+mn-cs"/>
              </a:rPr>
              <a:t>Pod 1</a:t>
            </a:r>
          </a:p>
        </p:txBody>
      </p:sp>
      <p:sp>
        <p:nvSpPr>
          <p:cNvPr id="60" name="Rectangle: Rounded Corners 59">
            <a:extLst>
              <a:ext uri="{FF2B5EF4-FFF2-40B4-BE49-F238E27FC236}">
                <a16:creationId xmlns:a16="http://schemas.microsoft.com/office/drawing/2014/main" id="{C92B06C2-6034-0B09-DB8E-28146CF94107}"/>
              </a:ext>
            </a:extLst>
          </p:cNvPr>
          <p:cNvSpPr/>
          <p:nvPr/>
        </p:nvSpPr>
        <p:spPr>
          <a:xfrm>
            <a:off x="2492364" y="4867011"/>
            <a:ext cx="1257227" cy="787238"/>
          </a:xfrm>
          <a:prstGeom prst="roundRect">
            <a:avLst/>
          </a:prstGeom>
          <a:solidFill>
            <a:schemeClr val="accent6">
              <a:lumMod val="20000"/>
              <a:lumOff val="80000"/>
            </a:schemeClr>
          </a:solidFill>
          <a:ln>
            <a:solidFill>
              <a:srgbClr val="00B050"/>
            </a:solidFill>
          </a:ln>
        </p:spPr>
        <p:style>
          <a:lnRef idx="2">
            <a:schemeClr val="accent6"/>
          </a:lnRef>
          <a:fillRef idx="1">
            <a:schemeClr val="lt1"/>
          </a:fillRef>
          <a:effectRef idx="0">
            <a:schemeClr val="accent6"/>
          </a:effectRef>
          <a:fontRef idx="minor">
            <a:schemeClr val="dk1"/>
          </a:fontRef>
        </p:style>
        <p:txBody>
          <a:bodyPr rtlCol="0" anchor="ctr"/>
          <a:lstStyle/>
          <a:p>
            <a:pPr defTabSz="975390" hangingPunct="1"/>
            <a:endParaRPr lang="en-IN" sz="1920" kern="1200" dirty="0">
              <a:solidFill>
                <a:prstClr val="black"/>
              </a:solidFill>
              <a:latin typeface="Calibri" panose="020F0502020204030204"/>
            </a:endParaRPr>
          </a:p>
        </p:txBody>
      </p:sp>
      <p:sp>
        <p:nvSpPr>
          <p:cNvPr id="61" name="Rectangle: Rounded Corners 60">
            <a:extLst>
              <a:ext uri="{FF2B5EF4-FFF2-40B4-BE49-F238E27FC236}">
                <a16:creationId xmlns:a16="http://schemas.microsoft.com/office/drawing/2014/main" id="{F916B1B3-1468-4946-917D-8E0DF8280CE1}"/>
              </a:ext>
            </a:extLst>
          </p:cNvPr>
          <p:cNvSpPr/>
          <p:nvPr/>
        </p:nvSpPr>
        <p:spPr>
          <a:xfrm>
            <a:off x="2543936" y="5116829"/>
            <a:ext cx="1003547" cy="473072"/>
          </a:xfrm>
          <a:prstGeom prst="roundRect">
            <a:avLst/>
          </a:prstGeom>
          <a:solidFill>
            <a:schemeClr val="accent2">
              <a:lumMod val="60000"/>
              <a:lumOff val="4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lIns="97536" tIns="48768" rIns="97536" bIns="48768" rtlCol="0" anchor="ctr"/>
          <a:lstStyle/>
          <a:p>
            <a:pPr defTabSz="975390" hangingPunct="1"/>
            <a:r>
              <a:rPr lang="en-IN" sz="1067" kern="1200" dirty="0">
                <a:solidFill>
                  <a:prstClr val="black"/>
                </a:solidFill>
                <a:latin typeface="Calibri" panose="020F0502020204030204"/>
              </a:rPr>
              <a:t>Print Service (MVC)</a:t>
            </a:r>
          </a:p>
        </p:txBody>
      </p:sp>
      <p:sp>
        <p:nvSpPr>
          <p:cNvPr id="62" name="TextBox 61">
            <a:extLst>
              <a:ext uri="{FF2B5EF4-FFF2-40B4-BE49-F238E27FC236}">
                <a16:creationId xmlns:a16="http://schemas.microsoft.com/office/drawing/2014/main" id="{CA721F93-4F88-BB5F-0C8E-8517BC2AF15B}"/>
              </a:ext>
            </a:extLst>
          </p:cNvPr>
          <p:cNvSpPr txBox="1"/>
          <p:nvPr/>
        </p:nvSpPr>
        <p:spPr>
          <a:xfrm>
            <a:off x="3007902" y="4814214"/>
            <a:ext cx="773717" cy="322076"/>
          </a:xfrm>
          <a:prstGeom prst="rect">
            <a:avLst/>
          </a:prstGeom>
          <a:noFill/>
        </p:spPr>
        <p:txBody>
          <a:bodyPr wrap="square" rtlCol="0">
            <a:spAutoFit/>
          </a:bodyPr>
          <a:lstStyle/>
          <a:p>
            <a:pPr algn="l" defTabSz="975390" hangingPunct="1"/>
            <a:r>
              <a:rPr lang="en-IN" sz="1493" kern="1200" dirty="0">
                <a:solidFill>
                  <a:srgbClr val="00B050"/>
                </a:solidFill>
                <a:latin typeface="Calibri" panose="020F0502020204030204"/>
                <a:ea typeface="+mn-ea"/>
                <a:cs typeface="+mn-cs"/>
              </a:rPr>
              <a:t>Pod n</a:t>
            </a:r>
          </a:p>
        </p:txBody>
      </p:sp>
      <p:cxnSp>
        <p:nvCxnSpPr>
          <p:cNvPr id="63" name="Straight Connector 62">
            <a:extLst>
              <a:ext uri="{FF2B5EF4-FFF2-40B4-BE49-F238E27FC236}">
                <a16:creationId xmlns:a16="http://schemas.microsoft.com/office/drawing/2014/main" id="{502085F6-98F1-03C5-FD33-F0E390C3125E}"/>
              </a:ext>
            </a:extLst>
          </p:cNvPr>
          <p:cNvCxnSpPr>
            <a:cxnSpLocks/>
          </p:cNvCxnSpPr>
          <p:nvPr/>
        </p:nvCxnSpPr>
        <p:spPr>
          <a:xfrm>
            <a:off x="2176593" y="5260630"/>
            <a:ext cx="250947" cy="0"/>
          </a:xfrm>
          <a:prstGeom prst="line">
            <a:avLst/>
          </a:prstGeom>
          <a:ln w="28575">
            <a:solidFill>
              <a:srgbClr val="00B050"/>
            </a:solidFill>
            <a:prstDash val="sysDot"/>
          </a:ln>
        </p:spPr>
        <p:style>
          <a:lnRef idx="2">
            <a:schemeClr val="accent6"/>
          </a:lnRef>
          <a:fillRef idx="1">
            <a:schemeClr val="lt1"/>
          </a:fillRef>
          <a:effectRef idx="0">
            <a:schemeClr val="accent6"/>
          </a:effectRef>
          <a:fontRef idx="minor">
            <a:schemeClr val="dk1"/>
          </a:fontRef>
        </p:style>
      </p:cxnSp>
      <p:sp>
        <p:nvSpPr>
          <p:cNvPr id="64" name="Rectangle: Rounded Corners 63">
            <a:extLst>
              <a:ext uri="{FF2B5EF4-FFF2-40B4-BE49-F238E27FC236}">
                <a16:creationId xmlns:a16="http://schemas.microsoft.com/office/drawing/2014/main" id="{F7BED12A-77EF-7A4D-3E72-4CE05F7647B0}"/>
              </a:ext>
            </a:extLst>
          </p:cNvPr>
          <p:cNvSpPr/>
          <p:nvPr/>
        </p:nvSpPr>
        <p:spPr>
          <a:xfrm>
            <a:off x="842508" y="5955175"/>
            <a:ext cx="1257227" cy="787238"/>
          </a:xfrm>
          <a:prstGeom prst="roundRect">
            <a:avLst/>
          </a:prstGeom>
          <a:solidFill>
            <a:schemeClr val="accent6">
              <a:lumMod val="20000"/>
              <a:lumOff val="80000"/>
            </a:schemeClr>
          </a:solidFill>
          <a:ln>
            <a:solidFill>
              <a:srgbClr val="00B050"/>
            </a:solidFill>
          </a:ln>
        </p:spPr>
        <p:style>
          <a:lnRef idx="2">
            <a:schemeClr val="accent6"/>
          </a:lnRef>
          <a:fillRef idx="1">
            <a:schemeClr val="lt1"/>
          </a:fillRef>
          <a:effectRef idx="0">
            <a:schemeClr val="accent6"/>
          </a:effectRef>
          <a:fontRef idx="minor">
            <a:schemeClr val="dk1"/>
          </a:fontRef>
        </p:style>
        <p:txBody>
          <a:bodyPr rtlCol="0" anchor="ctr"/>
          <a:lstStyle/>
          <a:p>
            <a:pPr defTabSz="975390" hangingPunct="1"/>
            <a:endParaRPr lang="en-IN" sz="1920" kern="1200" dirty="0">
              <a:solidFill>
                <a:prstClr val="black"/>
              </a:solidFill>
              <a:latin typeface="Calibri" panose="020F0502020204030204"/>
            </a:endParaRPr>
          </a:p>
        </p:txBody>
      </p:sp>
      <p:sp>
        <p:nvSpPr>
          <p:cNvPr id="65" name="Rectangle: Rounded Corners 64">
            <a:extLst>
              <a:ext uri="{FF2B5EF4-FFF2-40B4-BE49-F238E27FC236}">
                <a16:creationId xmlns:a16="http://schemas.microsoft.com/office/drawing/2014/main" id="{AFBE35D2-0150-2765-442A-AD1039D063A6}"/>
              </a:ext>
            </a:extLst>
          </p:cNvPr>
          <p:cNvSpPr/>
          <p:nvPr/>
        </p:nvSpPr>
        <p:spPr>
          <a:xfrm>
            <a:off x="894080" y="6204993"/>
            <a:ext cx="1003547" cy="473072"/>
          </a:xfrm>
          <a:prstGeom prst="roundRect">
            <a:avLst/>
          </a:prstGeom>
          <a:solidFill>
            <a:schemeClr val="accent2">
              <a:lumMod val="60000"/>
              <a:lumOff val="4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lIns="97536" tIns="48768" rIns="97536" bIns="48768" rtlCol="0" anchor="ctr"/>
          <a:lstStyle/>
          <a:p>
            <a:pPr defTabSz="975390" hangingPunct="1"/>
            <a:r>
              <a:rPr lang="en-IN" sz="1067" kern="1200" dirty="0">
                <a:solidFill>
                  <a:prstClr val="black"/>
                </a:solidFill>
                <a:latin typeface="Calibri" panose="020F0502020204030204"/>
              </a:rPr>
              <a:t>Comment Service (MVC)</a:t>
            </a:r>
          </a:p>
        </p:txBody>
      </p:sp>
      <p:sp>
        <p:nvSpPr>
          <p:cNvPr id="66" name="TextBox 65">
            <a:extLst>
              <a:ext uri="{FF2B5EF4-FFF2-40B4-BE49-F238E27FC236}">
                <a16:creationId xmlns:a16="http://schemas.microsoft.com/office/drawing/2014/main" id="{93007D63-3F39-1821-273A-CFFBCEA514B3}"/>
              </a:ext>
            </a:extLst>
          </p:cNvPr>
          <p:cNvSpPr txBox="1"/>
          <p:nvPr/>
        </p:nvSpPr>
        <p:spPr>
          <a:xfrm>
            <a:off x="3691874" y="6022784"/>
            <a:ext cx="1184929" cy="393954"/>
          </a:xfrm>
          <a:prstGeom prst="rect">
            <a:avLst/>
          </a:prstGeom>
          <a:noFill/>
        </p:spPr>
        <p:txBody>
          <a:bodyPr wrap="square" lIns="97536" tIns="48768" rIns="97536" bIns="48768" rtlCol="0" anchor="t">
            <a:spAutoFit/>
          </a:bodyPr>
          <a:lstStyle/>
          <a:p>
            <a:pPr algn="l" defTabSz="975390" hangingPunct="1"/>
            <a:r>
              <a:rPr lang="en-IN" sz="1920" kern="1200" dirty="0">
                <a:solidFill>
                  <a:srgbClr val="4472C4"/>
                </a:solidFill>
                <a:latin typeface="Calibri" panose="020F0502020204030204"/>
                <a:ea typeface="+mn-ea"/>
                <a:cs typeface="+mn-cs"/>
              </a:rPr>
              <a:t>Node 3</a:t>
            </a:r>
          </a:p>
        </p:txBody>
      </p:sp>
      <p:sp>
        <p:nvSpPr>
          <p:cNvPr id="67" name="TextBox 66">
            <a:extLst>
              <a:ext uri="{FF2B5EF4-FFF2-40B4-BE49-F238E27FC236}">
                <a16:creationId xmlns:a16="http://schemas.microsoft.com/office/drawing/2014/main" id="{8316A98D-A57B-ECA9-9864-A5EC7F307E69}"/>
              </a:ext>
            </a:extLst>
          </p:cNvPr>
          <p:cNvSpPr txBox="1"/>
          <p:nvPr/>
        </p:nvSpPr>
        <p:spPr>
          <a:xfrm>
            <a:off x="1358046" y="5902377"/>
            <a:ext cx="773717" cy="322076"/>
          </a:xfrm>
          <a:prstGeom prst="rect">
            <a:avLst/>
          </a:prstGeom>
          <a:noFill/>
        </p:spPr>
        <p:txBody>
          <a:bodyPr wrap="square" rtlCol="0">
            <a:spAutoFit/>
          </a:bodyPr>
          <a:lstStyle/>
          <a:p>
            <a:pPr algn="l" defTabSz="975390" hangingPunct="1"/>
            <a:r>
              <a:rPr lang="en-IN" sz="1493" kern="1200" dirty="0">
                <a:solidFill>
                  <a:srgbClr val="00B050"/>
                </a:solidFill>
                <a:latin typeface="Calibri" panose="020F0502020204030204"/>
                <a:ea typeface="+mn-ea"/>
                <a:cs typeface="+mn-cs"/>
              </a:rPr>
              <a:t>Pod 1</a:t>
            </a:r>
          </a:p>
        </p:txBody>
      </p:sp>
      <p:sp>
        <p:nvSpPr>
          <p:cNvPr id="68" name="Rectangle: Rounded Corners 67">
            <a:extLst>
              <a:ext uri="{FF2B5EF4-FFF2-40B4-BE49-F238E27FC236}">
                <a16:creationId xmlns:a16="http://schemas.microsoft.com/office/drawing/2014/main" id="{436CC5B6-4534-351D-B7C9-EB049C025D48}"/>
              </a:ext>
            </a:extLst>
          </p:cNvPr>
          <p:cNvSpPr/>
          <p:nvPr/>
        </p:nvSpPr>
        <p:spPr>
          <a:xfrm>
            <a:off x="2492364" y="5948123"/>
            <a:ext cx="1257227" cy="787238"/>
          </a:xfrm>
          <a:prstGeom prst="roundRect">
            <a:avLst/>
          </a:prstGeom>
          <a:solidFill>
            <a:schemeClr val="accent6">
              <a:lumMod val="20000"/>
              <a:lumOff val="80000"/>
            </a:schemeClr>
          </a:solidFill>
          <a:ln>
            <a:solidFill>
              <a:srgbClr val="00B050"/>
            </a:solidFill>
          </a:ln>
        </p:spPr>
        <p:style>
          <a:lnRef idx="2">
            <a:schemeClr val="accent6"/>
          </a:lnRef>
          <a:fillRef idx="1">
            <a:schemeClr val="lt1"/>
          </a:fillRef>
          <a:effectRef idx="0">
            <a:schemeClr val="accent6"/>
          </a:effectRef>
          <a:fontRef idx="minor">
            <a:schemeClr val="dk1"/>
          </a:fontRef>
        </p:style>
        <p:txBody>
          <a:bodyPr rtlCol="0" anchor="ctr"/>
          <a:lstStyle/>
          <a:p>
            <a:pPr defTabSz="975390" hangingPunct="1"/>
            <a:endParaRPr lang="en-IN" sz="1920" kern="1200" dirty="0">
              <a:solidFill>
                <a:prstClr val="black"/>
              </a:solidFill>
              <a:latin typeface="Calibri" panose="020F0502020204030204"/>
            </a:endParaRPr>
          </a:p>
        </p:txBody>
      </p:sp>
      <p:sp>
        <p:nvSpPr>
          <p:cNvPr id="69" name="Rectangle: Rounded Corners 68">
            <a:extLst>
              <a:ext uri="{FF2B5EF4-FFF2-40B4-BE49-F238E27FC236}">
                <a16:creationId xmlns:a16="http://schemas.microsoft.com/office/drawing/2014/main" id="{D522CD20-FC81-69C6-3BCA-A610BD4F6D5F}"/>
              </a:ext>
            </a:extLst>
          </p:cNvPr>
          <p:cNvSpPr/>
          <p:nvPr/>
        </p:nvSpPr>
        <p:spPr>
          <a:xfrm>
            <a:off x="2543936" y="6197941"/>
            <a:ext cx="1003547" cy="473072"/>
          </a:xfrm>
          <a:prstGeom prst="roundRect">
            <a:avLst/>
          </a:prstGeom>
          <a:solidFill>
            <a:schemeClr val="accent2">
              <a:lumMod val="60000"/>
              <a:lumOff val="4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lIns="97536" tIns="48768" rIns="97536" bIns="48768" rtlCol="0" anchor="ctr"/>
          <a:lstStyle/>
          <a:p>
            <a:pPr defTabSz="975390" hangingPunct="1"/>
            <a:r>
              <a:rPr lang="en-IN" sz="1067" kern="1200" dirty="0">
                <a:solidFill>
                  <a:prstClr val="black"/>
                </a:solidFill>
                <a:latin typeface="Calibri" panose="020F0502020204030204"/>
              </a:rPr>
              <a:t>Comment Service (MVC)</a:t>
            </a:r>
          </a:p>
        </p:txBody>
      </p:sp>
      <p:sp>
        <p:nvSpPr>
          <p:cNvPr id="70" name="TextBox 69">
            <a:extLst>
              <a:ext uri="{FF2B5EF4-FFF2-40B4-BE49-F238E27FC236}">
                <a16:creationId xmlns:a16="http://schemas.microsoft.com/office/drawing/2014/main" id="{376ED11C-9025-B04A-1D43-D7EABE7FD75B}"/>
              </a:ext>
            </a:extLst>
          </p:cNvPr>
          <p:cNvSpPr txBox="1"/>
          <p:nvPr/>
        </p:nvSpPr>
        <p:spPr>
          <a:xfrm>
            <a:off x="3007902" y="5895326"/>
            <a:ext cx="773717" cy="322076"/>
          </a:xfrm>
          <a:prstGeom prst="rect">
            <a:avLst/>
          </a:prstGeom>
          <a:noFill/>
        </p:spPr>
        <p:txBody>
          <a:bodyPr wrap="square" rtlCol="0">
            <a:spAutoFit/>
          </a:bodyPr>
          <a:lstStyle/>
          <a:p>
            <a:pPr algn="l" defTabSz="975390" hangingPunct="1"/>
            <a:r>
              <a:rPr lang="en-IN" sz="1493" kern="1200" dirty="0">
                <a:solidFill>
                  <a:srgbClr val="00B050"/>
                </a:solidFill>
                <a:latin typeface="Calibri" panose="020F0502020204030204"/>
                <a:ea typeface="+mn-ea"/>
                <a:cs typeface="+mn-cs"/>
              </a:rPr>
              <a:t>Pod n</a:t>
            </a:r>
          </a:p>
        </p:txBody>
      </p:sp>
      <p:cxnSp>
        <p:nvCxnSpPr>
          <p:cNvPr id="71" name="Straight Connector 70">
            <a:extLst>
              <a:ext uri="{FF2B5EF4-FFF2-40B4-BE49-F238E27FC236}">
                <a16:creationId xmlns:a16="http://schemas.microsoft.com/office/drawing/2014/main" id="{DE732212-7566-AAC8-1460-33E6EFA999E2}"/>
              </a:ext>
            </a:extLst>
          </p:cNvPr>
          <p:cNvCxnSpPr>
            <a:cxnSpLocks/>
          </p:cNvCxnSpPr>
          <p:nvPr/>
        </p:nvCxnSpPr>
        <p:spPr>
          <a:xfrm>
            <a:off x="2176593" y="6341742"/>
            <a:ext cx="250947" cy="0"/>
          </a:xfrm>
          <a:prstGeom prst="line">
            <a:avLst/>
          </a:prstGeom>
          <a:ln w="28575">
            <a:solidFill>
              <a:srgbClr val="00B050"/>
            </a:solidFill>
            <a:prstDash val="sysDot"/>
          </a:ln>
        </p:spPr>
        <p:style>
          <a:lnRef idx="2">
            <a:schemeClr val="accent6"/>
          </a:lnRef>
          <a:fillRef idx="1">
            <a:schemeClr val="lt1"/>
          </a:fillRef>
          <a:effectRef idx="0">
            <a:schemeClr val="accent6"/>
          </a:effectRef>
          <a:fontRef idx="minor">
            <a:schemeClr val="dk1"/>
          </a:fontRef>
        </p:style>
      </p:cxnSp>
      <p:sp>
        <p:nvSpPr>
          <p:cNvPr id="72" name="Rectangle: Rounded Corners 71">
            <a:extLst>
              <a:ext uri="{FF2B5EF4-FFF2-40B4-BE49-F238E27FC236}">
                <a16:creationId xmlns:a16="http://schemas.microsoft.com/office/drawing/2014/main" id="{FFEBA5C6-3680-EF78-6861-98E779B12E6D}"/>
              </a:ext>
            </a:extLst>
          </p:cNvPr>
          <p:cNvSpPr/>
          <p:nvPr/>
        </p:nvSpPr>
        <p:spPr>
          <a:xfrm>
            <a:off x="842508" y="7388100"/>
            <a:ext cx="1257227" cy="787238"/>
          </a:xfrm>
          <a:prstGeom prst="roundRect">
            <a:avLst/>
          </a:prstGeom>
          <a:solidFill>
            <a:schemeClr val="accent6">
              <a:lumMod val="20000"/>
              <a:lumOff val="80000"/>
            </a:schemeClr>
          </a:solidFill>
          <a:ln>
            <a:solidFill>
              <a:srgbClr val="00B050"/>
            </a:solidFill>
          </a:ln>
        </p:spPr>
        <p:style>
          <a:lnRef idx="2">
            <a:schemeClr val="accent6"/>
          </a:lnRef>
          <a:fillRef idx="1">
            <a:schemeClr val="lt1"/>
          </a:fillRef>
          <a:effectRef idx="0">
            <a:schemeClr val="accent6"/>
          </a:effectRef>
          <a:fontRef idx="minor">
            <a:schemeClr val="dk1"/>
          </a:fontRef>
        </p:style>
        <p:txBody>
          <a:bodyPr rtlCol="0" anchor="ctr"/>
          <a:lstStyle/>
          <a:p>
            <a:pPr defTabSz="975390" hangingPunct="1"/>
            <a:endParaRPr lang="en-IN" sz="1920" kern="1200" dirty="0">
              <a:solidFill>
                <a:prstClr val="black"/>
              </a:solidFill>
              <a:latin typeface="Calibri" panose="020F0502020204030204"/>
            </a:endParaRPr>
          </a:p>
        </p:txBody>
      </p:sp>
      <p:sp>
        <p:nvSpPr>
          <p:cNvPr id="73" name="Rectangle: Rounded Corners 72">
            <a:extLst>
              <a:ext uri="{FF2B5EF4-FFF2-40B4-BE49-F238E27FC236}">
                <a16:creationId xmlns:a16="http://schemas.microsoft.com/office/drawing/2014/main" id="{10CB3C73-0881-5AEF-5590-AEAA130C25D7}"/>
              </a:ext>
            </a:extLst>
          </p:cNvPr>
          <p:cNvSpPr/>
          <p:nvPr/>
        </p:nvSpPr>
        <p:spPr>
          <a:xfrm>
            <a:off x="894080" y="7637918"/>
            <a:ext cx="1003547" cy="473072"/>
          </a:xfrm>
          <a:prstGeom prst="roundRect">
            <a:avLst/>
          </a:prstGeom>
          <a:solidFill>
            <a:schemeClr val="accent2">
              <a:lumMod val="60000"/>
              <a:lumOff val="40000"/>
            </a:schemeClr>
          </a:solidFill>
        </p:spPr>
        <p:style>
          <a:lnRef idx="2">
            <a:schemeClr val="accent6"/>
          </a:lnRef>
          <a:fillRef idx="1">
            <a:schemeClr val="lt1"/>
          </a:fillRef>
          <a:effectRef idx="0">
            <a:schemeClr val="accent6"/>
          </a:effectRef>
          <a:fontRef idx="minor">
            <a:schemeClr val="dk1"/>
          </a:fontRef>
        </p:style>
        <p:txBody>
          <a:bodyPr lIns="97536" tIns="48768" rIns="97536" bIns="48768" rtlCol="0" anchor="ctr"/>
          <a:lstStyle/>
          <a:p>
            <a:pPr defTabSz="975390" hangingPunct="1"/>
            <a:r>
              <a:rPr lang="en-IN" sz="853" kern="1200" dirty="0">
                <a:solidFill>
                  <a:prstClr val="black"/>
                </a:solidFill>
                <a:latin typeface="Calibri" panose="020F0502020204030204"/>
              </a:rPr>
              <a:t>Formatting Serv.</a:t>
            </a:r>
            <a:r>
              <a:rPr lang="en-IN" sz="1067" kern="1200" dirty="0">
                <a:solidFill>
                  <a:prstClr val="black"/>
                </a:solidFill>
                <a:latin typeface="Calibri" panose="020F0502020204030204"/>
              </a:rPr>
              <a:t> </a:t>
            </a:r>
            <a:r>
              <a:rPr lang="en-IN" sz="1280" kern="1200" dirty="0">
                <a:solidFill>
                  <a:prstClr val="black"/>
                </a:solidFill>
                <a:latin typeface="Calibri" panose="020F0502020204030204"/>
              </a:rPr>
              <a:t>(MVC)</a:t>
            </a:r>
          </a:p>
        </p:txBody>
      </p:sp>
      <p:sp>
        <p:nvSpPr>
          <p:cNvPr id="75" name="TextBox 74">
            <a:extLst>
              <a:ext uri="{FF2B5EF4-FFF2-40B4-BE49-F238E27FC236}">
                <a16:creationId xmlns:a16="http://schemas.microsoft.com/office/drawing/2014/main" id="{884A7147-88E6-3DB7-2916-13762C8654A8}"/>
              </a:ext>
            </a:extLst>
          </p:cNvPr>
          <p:cNvSpPr txBox="1"/>
          <p:nvPr/>
        </p:nvSpPr>
        <p:spPr>
          <a:xfrm>
            <a:off x="1358046" y="7335303"/>
            <a:ext cx="773717" cy="322076"/>
          </a:xfrm>
          <a:prstGeom prst="rect">
            <a:avLst/>
          </a:prstGeom>
          <a:noFill/>
        </p:spPr>
        <p:txBody>
          <a:bodyPr wrap="square" rtlCol="0">
            <a:spAutoFit/>
          </a:bodyPr>
          <a:lstStyle/>
          <a:p>
            <a:pPr algn="l" defTabSz="975390" hangingPunct="1"/>
            <a:r>
              <a:rPr lang="en-IN" sz="1493" kern="1200" dirty="0">
                <a:solidFill>
                  <a:srgbClr val="00B050"/>
                </a:solidFill>
                <a:latin typeface="Calibri" panose="020F0502020204030204"/>
                <a:ea typeface="+mn-ea"/>
                <a:cs typeface="+mn-cs"/>
              </a:rPr>
              <a:t>Pod 1</a:t>
            </a:r>
          </a:p>
        </p:txBody>
      </p:sp>
      <p:sp>
        <p:nvSpPr>
          <p:cNvPr id="76" name="Rectangle: Rounded Corners 75">
            <a:extLst>
              <a:ext uri="{FF2B5EF4-FFF2-40B4-BE49-F238E27FC236}">
                <a16:creationId xmlns:a16="http://schemas.microsoft.com/office/drawing/2014/main" id="{3D7B93E7-8CFA-0146-9F81-0EFF09AD282A}"/>
              </a:ext>
            </a:extLst>
          </p:cNvPr>
          <p:cNvSpPr/>
          <p:nvPr/>
        </p:nvSpPr>
        <p:spPr>
          <a:xfrm>
            <a:off x="2492364" y="7381049"/>
            <a:ext cx="1257227" cy="787238"/>
          </a:xfrm>
          <a:prstGeom prst="roundRect">
            <a:avLst/>
          </a:prstGeom>
          <a:solidFill>
            <a:schemeClr val="accent6">
              <a:lumMod val="20000"/>
              <a:lumOff val="80000"/>
            </a:schemeClr>
          </a:solidFill>
          <a:ln>
            <a:solidFill>
              <a:srgbClr val="00B050"/>
            </a:solidFill>
          </a:ln>
        </p:spPr>
        <p:style>
          <a:lnRef idx="2">
            <a:schemeClr val="accent6"/>
          </a:lnRef>
          <a:fillRef idx="1">
            <a:schemeClr val="lt1"/>
          </a:fillRef>
          <a:effectRef idx="0">
            <a:schemeClr val="accent6"/>
          </a:effectRef>
          <a:fontRef idx="minor">
            <a:schemeClr val="dk1"/>
          </a:fontRef>
        </p:style>
        <p:txBody>
          <a:bodyPr rtlCol="0" anchor="ctr"/>
          <a:lstStyle/>
          <a:p>
            <a:pPr defTabSz="975390" hangingPunct="1"/>
            <a:endParaRPr lang="en-IN" sz="1920" kern="1200" dirty="0">
              <a:solidFill>
                <a:prstClr val="black"/>
              </a:solidFill>
              <a:latin typeface="Calibri" panose="020F0502020204030204"/>
            </a:endParaRPr>
          </a:p>
        </p:txBody>
      </p:sp>
      <p:sp>
        <p:nvSpPr>
          <p:cNvPr id="77" name="Rectangle: Rounded Corners 76">
            <a:extLst>
              <a:ext uri="{FF2B5EF4-FFF2-40B4-BE49-F238E27FC236}">
                <a16:creationId xmlns:a16="http://schemas.microsoft.com/office/drawing/2014/main" id="{61ED4CD1-0A67-9202-2C01-37BF2FCFB135}"/>
              </a:ext>
            </a:extLst>
          </p:cNvPr>
          <p:cNvSpPr/>
          <p:nvPr/>
        </p:nvSpPr>
        <p:spPr>
          <a:xfrm>
            <a:off x="2543936" y="7630867"/>
            <a:ext cx="1003547" cy="473072"/>
          </a:xfrm>
          <a:prstGeom prst="roundRect">
            <a:avLst/>
          </a:prstGeom>
          <a:solidFill>
            <a:schemeClr val="accent2">
              <a:lumMod val="60000"/>
              <a:lumOff val="40000"/>
            </a:schemeClr>
          </a:solidFill>
        </p:spPr>
        <p:style>
          <a:lnRef idx="2">
            <a:schemeClr val="accent6"/>
          </a:lnRef>
          <a:fillRef idx="1">
            <a:schemeClr val="lt1"/>
          </a:fillRef>
          <a:effectRef idx="0">
            <a:schemeClr val="accent6"/>
          </a:effectRef>
          <a:fontRef idx="minor">
            <a:schemeClr val="dk1"/>
          </a:fontRef>
        </p:style>
        <p:txBody>
          <a:bodyPr lIns="97536" tIns="48768" rIns="97536" bIns="48768" rtlCol="0" anchor="ctr"/>
          <a:lstStyle/>
          <a:p>
            <a:pPr defTabSz="975390" hangingPunct="1"/>
            <a:r>
              <a:rPr lang="en-IN" sz="853" kern="1200" dirty="0">
                <a:solidFill>
                  <a:prstClr val="black"/>
                </a:solidFill>
                <a:latin typeface="Calibri" panose="020F0502020204030204"/>
              </a:rPr>
              <a:t>Formatting Serv.</a:t>
            </a:r>
            <a:r>
              <a:rPr lang="en-IN" sz="1280" kern="1200" dirty="0">
                <a:solidFill>
                  <a:prstClr val="black"/>
                </a:solidFill>
                <a:latin typeface="Calibri" panose="020F0502020204030204"/>
              </a:rPr>
              <a:t> (MVC)</a:t>
            </a:r>
          </a:p>
        </p:txBody>
      </p:sp>
      <p:sp>
        <p:nvSpPr>
          <p:cNvPr id="78" name="TextBox 77">
            <a:extLst>
              <a:ext uri="{FF2B5EF4-FFF2-40B4-BE49-F238E27FC236}">
                <a16:creationId xmlns:a16="http://schemas.microsoft.com/office/drawing/2014/main" id="{A1044A0F-93FF-CBD8-BF0F-15A121BDAEF3}"/>
              </a:ext>
            </a:extLst>
          </p:cNvPr>
          <p:cNvSpPr txBox="1"/>
          <p:nvPr/>
        </p:nvSpPr>
        <p:spPr>
          <a:xfrm>
            <a:off x="3007902" y="7328252"/>
            <a:ext cx="773717" cy="322076"/>
          </a:xfrm>
          <a:prstGeom prst="rect">
            <a:avLst/>
          </a:prstGeom>
          <a:noFill/>
        </p:spPr>
        <p:txBody>
          <a:bodyPr wrap="square" rtlCol="0">
            <a:spAutoFit/>
          </a:bodyPr>
          <a:lstStyle/>
          <a:p>
            <a:pPr algn="l" defTabSz="975390" hangingPunct="1"/>
            <a:r>
              <a:rPr lang="en-IN" sz="1493" kern="1200" dirty="0">
                <a:solidFill>
                  <a:srgbClr val="00B050"/>
                </a:solidFill>
                <a:latin typeface="Calibri" panose="020F0502020204030204"/>
                <a:ea typeface="+mn-ea"/>
                <a:cs typeface="+mn-cs"/>
              </a:rPr>
              <a:t>Pod n</a:t>
            </a:r>
          </a:p>
        </p:txBody>
      </p:sp>
      <p:cxnSp>
        <p:nvCxnSpPr>
          <p:cNvPr id="79" name="Straight Connector 78">
            <a:extLst>
              <a:ext uri="{FF2B5EF4-FFF2-40B4-BE49-F238E27FC236}">
                <a16:creationId xmlns:a16="http://schemas.microsoft.com/office/drawing/2014/main" id="{29B16E3D-109D-7148-728B-1FC6BCE68B0D}"/>
              </a:ext>
            </a:extLst>
          </p:cNvPr>
          <p:cNvCxnSpPr>
            <a:cxnSpLocks/>
          </p:cNvCxnSpPr>
          <p:nvPr/>
        </p:nvCxnSpPr>
        <p:spPr>
          <a:xfrm>
            <a:off x="2176593" y="7774668"/>
            <a:ext cx="250947" cy="0"/>
          </a:xfrm>
          <a:prstGeom prst="line">
            <a:avLst/>
          </a:prstGeom>
          <a:ln w="28575">
            <a:solidFill>
              <a:srgbClr val="00B050"/>
            </a:solidFill>
            <a:prstDash val="sysDot"/>
          </a:ln>
        </p:spPr>
        <p:style>
          <a:lnRef idx="2">
            <a:schemeClr val="accent6"/>
          </a:lnRef>
          <a:fillRef idx="1">
            <a:schemeClr val="lt1"/>
          </a:fillRef>
          <a:effectRef idx="0">
            <a:schemeClr val="accent6"/>
          </a:effectRef>
          <a:fontRef idx="minor">
            <a:schemeClr val="dk1"/>
          </a:fontRef>
        </p:style>
      </p:cxnSp>
      <p:cxnSp>
        <p:nvCxnSpPr>
          <p:cNvPr id="80" name="Straight Arrow Connector 79">
            <a:extLst>
              <a:ext uri="{FF2B5EF4-FFF2-40B4-BE49-F238E27FC236}">
                <a16:creationId xmlns:a16="http://schemas.microsoft.com/office/drawing/2014/main" id="{24DC556D-E517-8CF7-256C-764DADEE55F6}"/>
              </a:ext>
            </a:extLst>
          </p:cNvPr>
          <p:cNvCxnSpPr>
            <a:cxnSpLocks/>
          </p:cNvCxnSpPr>
          <p:nvPr/>
        </p:nvCxnSpPr>
        <p:spPr>
          <a:xfrm flipH="1">
            <a:off x="5346418" y="3817616"/>
            <a:ext cx="1693534" cy="342069"/>
          </a:xfrm>
          <a:prstGeom prst="straightConnector1">
            <a:avLst/>
          </a:prstGeom>
          <a:ln w="38100">
            <a:solidFill>
              <a:srgbClr val="7030A0"/>
            </a:solidFill>
            <a:prstDash val="sysDot"/>
            <a:headEnd type="triangle" w="med" len="med"/>
            <a:tailEnd type="triangle" w="med" len="med"/>
          </a:ln>
        </p:spPr>
        <p:style>
          <a:lnRef idx="2">
            <a:schemeClr val="accent6"/>
          </a:lnRef>
          <a:fillRef idx="1">
            <a:schemeClr val="lt1"/>
          </a:fillRef>
          <a:effectRef idx="0">
            <a:schemeClr val="accent6"/>
          </a:effectRef>
          <a:fontRef idx="minor">
            <a:schemeClr val="dk1"/>
          </a:fontRef>
        </p:style>
      </p:cxnSp>
      <p:cxnSp>
        <p:nvCxnSpPr>
          <p:cNvPr id="82" name="Straight Arrow Connector 81">
            <a:extLst>
              <a:ext uri="{FF2B5EF4-FFF2-40B4-BE49-F238E27FC236}">
                <a16:creationId xmlns:a16="http://schemas.microsoft.com/office/drawing/2014/main" id="{21F24D13-1A15-D092-C79A-A10CD3CF36C6}"/>
              </a:ext>
            </a:extLst>
          </p:cNvPr>
          <p:cNvCxnSpPr>
            <a:cxnSpLocks/>
          </p:cNvCxnSpPr>
          <p:nvPr/>
        </p:nvCxnSpPr>
        <p:spPr>
          <a:xfrm flipH="1">
            <a:off x="5346418" y="4065814"/>
            <a:ext cx="1786381" cy="1194817"/>
          </a:xfrm>
          <a:prstGeom prst="straightConnector1">
            <a:avLst/>
          </a:prstGeom>
          <a:ln w="38100">
            <a:solidFill>
              <a:srgbClr val="7030A0"/>
            </a:solidFill>
            <a:prstDash val="sysDot"/>
            <a:headEnd type="triangle" w="med" len="med"/>
            <a:tailEnd type="triangle" w="med" len="med"/>
          </a:ln>
        </p:spPr>
        <p:style>
          <a:lnRef idx="2">
            <a:schemeClr val="accent6"/>
          </a:lnRef>
          <a:fillRef idx="1">
            <a:schemeClr val="lt1"/>
          </a:fillRef>
          <a:effectRef idx="0">
            <a:schemeClr val="accent6"/>
          </a:effectRef>
          <a:fontRef idx="minor">
            <a:schemeClr val="dk1"/>
          </a:fontRef>
        </p:style>
      </p:cxnSp>
      <p:cxnSp>
        <p:nvCxnSpPr>
          <p:cNvPr id="83" name="Straight Arrow Connector 82">
            <a:extLst>
              <a:ext uri="{FF2B5EF4-FFF2-40B4-BE49-F238E27FC236}">
                <a16:creationId xmlns:a16="http://schemas.microsoft.com/office/drawing/2014/main" id="{E2607B6D-B8B9-E018-CA73-84F4557D1E52}"/>
              </a:ext>
            </a:extLst>
          </p:cNvPr>
          <p:cNvCxnSpPr>
            <a:cxnSpLocks/>
          </p:cNvCxnSpPr>
          <p:nvPr/>
        </p:nvCxnSpPr>
        <p:spPr>
          <a:xfrm flipH="1">
            <a:off x="5362486" y="4248104"/>
            <a:ext cx="1873454" cy="2100690"/>
          </a:xfrm>
          <a:prstGeom prst="straightConnector1">
            <a:avLst/>
          </a:prstGeom>
          <a:ln w="38100">
            <a:solidFill>
              <a:srgbClr val="7030A0"/>
            </a:solidFill>
            <a:prstDash val="sysDot"/>
            <a:headEnd type="triangle" w="med" len="med"/>
            <a:tailEnd type="triangle" w="med" len="med"/>
          </a:ln>
        </p:spPr>
        <p:style>
          <a:lnRef idx="2">
            <a:schemeClr val="accent6"/>
          </a:lnRef>
          <a:fillRef idx="1">
            <a:schemeClr val="lt1"/>
          </a:fillRef>
          <a:effectRef idx="0">
            <a:schemeClr val="accent6"/>
          </a:effectRef>
          <a:fontRef idx="minor">
            <a:schemeClr val="dk1"/>
          </a:fontRef>
        </p:style>
      </p:cxnSp>
      <p:cxnSp>
        <p:nvCxnSpPr>
          <p:cNvPr id="84" name="Straight Arrow Connector 83">
            <a:extLst>
              <a:ext uri="{FF2B5EF4-FFF2-40B4-BE49-F238E27FC236}">
                <a16:creationId xmlns:a16="http://schemas.microsoft.com/office/drawing/2014/main" id="{5D983390-96E9-545C-E33D-9E8BD7C68B8B}"/>
              </a:ext>
            </a:extLst>
          </p:cNvPr>
          <p:cNvCxnSpPr>
            <a:cxnSpLocks/>
          </p:cNvCxnSpPr>
          <p:nvPr/>
        </p:nvCxnSpPr>
        <p:spPr>
          <a:xfrm flipH="1">
            <a:off x="5382044" y="4305296"/>
            <a:ext cx="2145588" cy="3445611"/>
          </a:xfrm>
          <a:prstGeom prst="straightConnector1">
            <a:avLst/>
          </a:prstGeom>
          <a:ln w="38100">
            <a:solidFill>
              <a:srgbClr val="7030A0"/>
            </a:solidFill>
            <a:prstDash val="sysDot"/>
            <a:headEnd type="triangle" w="med" len="med"/>
            <a:tailEnd type="triangle" w="med" len="med"/>
          </a:ln>
        </p:spPr>
        <p:style>
          <a:lnRef idx="2">
            <a:schemeClr val="accent6"/>
          </a:lnRef>
          <a:fillRef idx="1">
            <a:schemeClr val="lt1"/>
          </a:fillRef>
          <a:effectRef idx="0">
            <a:schemeClr val="accent6"/>
          </a:effectRef>
          <a:fontRef idx="minor">
            <a:schemeClr val="dk1"/>
          </a:fontRef>
        </p:style>
      </p:cxnSp>
      <p:cxnSp>
        <p:nvCxnSpPr>
          <p:cNvPr id="90" name="Straight Arrow Connector 89">
            <a:extLst>
              <a:ext uri="{FF2B5EF4-FFF2-40B4-BE49-F238E27FC236}">
                <a16:creationId xmlns:a16="http://schemas.microsoft.com/office/drawing/2014/main" id="{DB6FBE23-F235-96CE-AFE6-3D0C27DC44D3}"/>
              </a:ext>
            </a:extLst>
          </p:cNvPr>
          <p:cNvCxnSpPr>
            <a:cxnSpLocks/>
          </p:cNvCxnSpPr>
          <p:nvPr/>
        </p:nvCxnSpPr>
        <p:spPr>
          <a:xfrm flipH="1">
            <a:off x="4764103" y="4145009"/>
            <a:ext cx="517949" cy="12636"/>
          </a:xfrm>
          <a:prstGeom prst="straightConnector1">
            <a:avLst/>
          </a:prstGeom>
          <a:ln w="38100">
            <a:solidFill>
              <a:srgbClr val="00B050"/>
            </a:solidFill>
            <a:prstDash val="sysDot"/>
            <a:headEnd type="triangle" w="med" len="med"/>
            <a:tailEnd type="triangle" w="med" len="med"/>
          </a:ln>
        </p:spPr>
        <p:style>
          <a:lnRef idx="2">
            <a:schemeClr val="accent6"/>
          </a:lnRef>
          <a:fillRef idx="1">
            <a:schemeClr val="lt1"/>
          </a:fillRef>
          <a:effectRef idx="0">
            <a:schemeClr val="accent6"/>
          </a:effectRef>
          <a:fontRef idx="minor">
            <a:schemeClr val="dk1"/>
          </a:fontRef>
        </p:style>
      </p:cxnSp>
      <p:cxnSp>
        <p:nvCxnSpPr>
          <p:cNvPr id="93" name="Straight Arrow Connector 92">
            <a:extLst>
              <a:ext uri="{FF2B5EF4-FFF2-40B4-BE49-F238E27FC236}">
                <a16:creationId xmlns:a16="http://schemas.microsoft.com/office/drawing/2014/main" id="{330035FC-C6F0-F758-35F1-18FDC18CDD1E}"/>
              </a:ext>
            </a:extLst>
          </p:cNvPr>
          <p:cNvCxnSpPr>
            <a:cxnSpLocks/>
          </p:cNvCxnSpPr>
          <p:nvPr/>
        </p:nvCxnSpPr>
        <p:spPr>
          <a:xfrm flipH="1">
            <a:off x="4757478" y="5262433"/>
            <a:ext cx="517949" cy="12636"/>
          </a:xfrm>
          <a:prstGeom prst="straightConnector1">
            <a:avLst/>
          </a:prstGeom>
          <a:ln w="38100">
            <a:solidFill>
              <a:srgbClr val="00B050"/>
            </a:solidFill>
            <a:prstDash val="sysDot"/>
            <a:headEnd type="triangle" w="med" len="med"/>
            <a:tailEnd type="triangle" w="med" len="med"/>
          </a:ln>
        </p:spPr>
        <p:style>
          <a:lnRef idx="2">
            <a:schemeClr val="accent6"/>
          </a:lnRef>
          <a:fillRef idx="1">
            <a:schemeClr val="lt1"/>
          </a:fillRef>
          <a:effectRef idx="0">
            <a:schemeClr val="accent6"/>
          </a:effectRef>
          <a:fontRef idx="minor">
            <a:schemeClr val="dk1"/>
          </a:fontRef>
        </p:style>
      </p:cxnSp>
      <p:cxnSp>
        <p:nvCxnSpPr>
          <p:cNvPr id="95" name="Straight Arrow Connector 94">
            <a:extLst>
              <a:ext uri="{FF2B5EF4-FFF2-40B4-BE49-F238E27FC236}">
                <a16:creationId xmlns:a16="http://schemas.microsoft.com/office/drawing/2014/main" id="{D8911DB0-751D-AFE9-C605-F0D042FA197F}"/>
              </a:ext>
            </a:extLst>
          </p:cNvPr>
          <p:cNvCxnSpPr>
            <a:cxnSpLocks/>
          </p:cNvCxnSpPr>
          <p:nvPr/>
        </p:nvCxnSpPr>
        <p:spPr>
          <a:xfrm flipH="1">
            <a:off x="4757478" y="6328895"/>
            <a:ext cx="517949" cy="12636"/>
          </a:xfrm>
          <a:prstGeom prst="straightConnector1">
            <a:avLst/>
          </a:prstGeom>
          <a:ln w="38100">
            <a:solidFill>
              <a:srgbClr val="00B050"/>
            </a:solidFill>
            <a:prstDash val="sysDot"/>
            <a:headEnd type="triangle" w="med" len="med"/>
            <a:tailEnd type="triangle" w="med" len="med"/>
          </a:ln>
        </p:spPr>
        <p:style>
          <a:lnRef idx="2">
            <a:schemeClr val="accent6"/>
          </a:lnRef>
          <a:fillRef idx="1">
            <a:schemeClr val="lt1"/>
          </a:fillRef>
          <a:effectRef idx="0">
            <a:schemeClr val="accent6"/>
          </a:effectRef>
          <a:fontRef idx="minor">
            <a:schemeClr val="dk1"/>
          </a:fontRef>
        </p:style>
      </p:cxnSp>
      <p:cxnSp>
        <p:nvCxnSpPr>
          <p:cNvPr id="98" name="Straight Arrow Connector 97">
            <a:extLst>
              <a:ext uri="{FF2B5EF4-FFF2-40B4-BE49-F238E27FC236}">
                <a16:creationId xmlns:a16="http://schemas.microsoft.com/office/drawing/2014/main" id="{E56F9DA2-034F-2476-1AE7-3F853FE880B4}"/>
              </a:ext>
            </a:extLst>
          </p:cNvPr>
          <p:cNvCxnSpPr>
            <a:cxnSpLocks/>
          </p:cNvCxnSpPr>
          <p:nvPr/>
        </p:nvCxnSpPr>
        <p:spPr>
          <a:xfrm flipH="1">
            <a:off x="4736781" y="7733008"/>
            <a:ext cx="517949" cy="12636"/>
          </a:xfrm>
          <a:prstGeom prst="straightConnector1">
            <a:avLst/>
          </a:prstGeom>
          <a:ln w="38100">
            <a:solidFill>
              <a:srgbClr val="00B050"/>
            </a:solidFill>
            <a:prstDash val="sysDot"/>
            <a:headEnd type="triangle" w="med" len="med"/>
            <a:tailEnd type="triangle" w="med" len="med"/>
          </a:ln>
        </p:spPr>
        <p:style>
          <a:lnRef idx="2">
            <a:schemeClr val="accent6"/>
          </a:lnRef>
          <a:fillRef idx="1">
            <a:schemeClr val="lt1"/>
          </a:fillRef>
          <a:effectRef idx="0">
            <a:schemeClr val="accent6"/>
          </a:effectRef>
          <a:fontRef idx="minor">
            <a:schemeClr val="dk1"/>
          </a:fontRef>
        </p:style>
      </p:cxnSp>
      <p:cxnSp>
        <p:nvCxnSpPr>
          <p:cNvPr id="102" name="Straight Arrow Connector 101">
            <a:extLst>
              <a:ext uri="{FF2B5EF4-FFF2-40B4-BE49-F238E27FC236}">
                <a16:creationId xmlns:a16="http://schemas.microsoft.com/office/drawing/2014/main" id="{5FED9F33-A1AC-D695-2467-DC27724BAF89}"/>
              </a:ext>
            </a:extLst>
          </p:cNvPr>
          <p:cNvCxnSpPr>
            <a:cxnSpLocks/>
          </p:cNvCxnSpPr>
          <p:nvPr/>
        </p:nvCxnSpPr>
        <p:spPr>
          <a:xfrm flipH="1">
            <a:off x="6299212" y="7905255"/>
            <a:ext cx="563117" cy="0"/>
          </a:xfrm>
          <a:prstGeom prst="straightConnector1">
            <a:avLst/>
          </a:prstGeom>
          <a:ln w="38100">
            <a:solidFill>
              <a:srgbClr val="7030A0"/>
            </a:solidFill>
            <a:prstDash val="sysDot"/>
            <a:headEnd type="none" w="med" len="med"/>
            <a:tailEnd type="arrow" w="med" len="med"/>
          </a:ln>
        </p:spPr>
        <p:style>
          <a:lnRef idx="2">
            <a:schemeClr val="accent6"/>
          </a:lnRef>
          <a:fillRef idx="1">
            <a:schemeClr val="lt1"/>
          </a:fillRef>
          <a:effectRef idx="0">
            <a:schemeClr val="accent6"/>
          </a:effectRef>
          <a:fontRef idx="minor">
            <a:schemeClr val="dk1"/>
          </a:fontRef>
        </p:style>
      </p:cxnSp>
      <p:sp>
        <p:nvSpPr>
          <p:cNvPr id="105" name="TextBox 104">
            <a:extLst>
              <a:ext uri="{FF2B5EF4-FFF2-40B4-BE49-F238E27FC236}">
                <a16:creationId xmlns:a16="http://schemas.microsoft.com/office/drawing/2014/main" id="{FEB98A82-F360-AFAA-C8D5-313C80E128BF}"/>
              </a:ext>
            </a:extLst>
          </p:cNvPr>
          <p:cNvSpPr txBox="1"/>
          <p:nvPr/>
        </p:nvSpPr>
        <p:spPr>
          <a:xfrm>
            <a:off x="6887314" y="7784387"/>
            <a:ext cx="5265780" cy="264688"/>
          </a:xfrm>
          <a:prstGeom prst="rect">
            <a:avLst/>
          </a:prstGeom>
          <a:noFill/>
        </p:spPr>
        <p:txBody>
          <a:bodyPr wrap="square" rtlCol="0">
            <a:spAutoFit/>
          </a:bodyPr>
          <a:lstStyle/>
          <a:p>
            <a:pPr algn="l" defTabSz="975390" hangingPunct="1"/>
            <a:r>
              <a:rPr lang="en-IN" sz="1120" kern="1200" dirty="0">
                <a:solidFill>
                  <a:srgbClr val="7030A0"/>
                </a:solidFill>
                <a:latin typeface="Calibri" panose="020F0502020204030204"/>
                <a:ea typeface="+mn-ea"/>
                <a:cs typeface="+mn-cs"/>
              </a:rPr>
              <a:t>External Load Balancer: It </a:t>
            </a:r>
            <a:r>
              <a:rPr lang="en-US" sz="1120" kern="1200" dirty="0">
                <a:solidFill>
                  <a:srgbClr val="7030A0"/>
                </a:solidFill>
                <a:latin typeface="Calibri" panose="020F0502020204030204"/>
                <a:ea typeface="+mn-ea"/>
                <a:cs typeface="+mn-cs"/>
              </a:rPr>
              <a:t>routes user requests to appropriate pods in Kubernetes.</a:t>
            </a:r>
            <a:endParaRPr lang="en-IN" sz="1120" kern="1200" dirty="0">
              <a:solidFill>
                <a:srgbClr val="7030A0"/>
              </a:solidFill>
              <a:latin typeface="Calibri" panose="020F0502020204030204"/>
              <a:ea typeface="+mn-ea"/>
              <a:cs typeface="+mn-cs"/>
            </a:endParaRPr>
          </a:p>
        </p:txBody>
      </p:sp>
      <p:cxnSp>
        <p:nvCxnSpPr>
          <p:cNvPr id="106" name="Straight Arrow Connector 105">
            <a:extLst>
              <a:ext uri="{FF2B5EF4-FFF2-40B4-BE49-F238E27FC236}">
                <a16:creationId xmlns:a16="http://schemas.microsoft.com/office/drawing/2014/main" id="{C95827DD-8D93-D858-8693-AC5F0EDAF973}"/>
              </a:ext>
            </a:extLst>
          </p:cNvPr>
          <p:cNvCxnSpPr>
            <a:cxnSpLocks/>
          </p:cNvCxnSpPr>
          <p:nvPr/>
        </p:nvCxnSpPr>
        <p:spPr>
          <a:xfrm flipH="1">
            <a:off x="6299212" y="8227071"/>
            <a:ext cx="564375" cy="12635"/>
          </a:xfrm>
          <a:prstGeom prst="straightConnector1">
            <a:avLst/>
          </a:prstGeom>
          <a:ln w="38100">
            <a:solidFill>
              <a:srgbClr val="00B050"/>
            </a:solidFill>
            <a:prstDash val="sysDot"/>
            <a:headEnd type="none" w="med" len="med"/>
            <a:tailEnd type="arrow" w="med" len="med"/>
          </a:ln>
        </p:spPr>
        <p:style>
          <a:lnRef idx="2">
            <a:schemeClr val="accent6"/>
          </a:lnRef>
          <a:fillRef idx="1">
            <a:schemeClr val="lt1"/>
          </a:fillRef>
          <a:effectRef idx="0">
            <a:schemeClr val="accent6"/>
          </a:effectRef>
          <a:fontRef idx="minor">
            <a:schemeClr val="dk1"/>
          </a:fontRef>
        </p:style>
      </p:cxnSp>
      <p:sp>
        <p:nvSpPr>
          <p:cNvPr id="108" name="TextBox 107">
            <a:extLst>
              <a:ext uri="{FF2B5EF4-FFF2-40B4-BE49-F238E27FC236}">
                <a16:creationId xmlns:a16="http://schemas.microsoft.com/office/drawing/2014/main" id="{3C243434-7011-E409-1186-A08F789326ED}"/>
              </a:ext>
            </a:extLst>
          </p:cNvPr>
          <p:cNvSpPr txBox="1"/>
          <p:nvPr/>
        </p:nvSpPr>
        <p:spPr>
          <a:xfrm>
            <a:off x="6866735" y="8108123"/>
            <a:ext cx="6036239" cy="270843"/>
          </a:xfrm>
          <a:prstGeom prst="rect">
            <a:avLst/>
          </a:prstGeom>
          <a:noFill/>
        </p:spPr>
        <p:txBody>
          <a:bodyPr wrap="square" lIns="97536" tIns="48768" rIns="97536" bIns="48768" rtlCol="0" anchor="t">
            <a:spAutoFit/>
          </a:bodyPr>
          <a:lstStyle/>
          <a:p>
            <a:pPr algn="l" defTabSz="975390" hangingPunct="1"/>
            <a:r>
              <a:rPr lang="en-IN" sz="1120" kern="1200" dirty="0">
                <a:solidFill>
                  <a:srgbClr val="00B050"/>
                </a:solidFill>
                <a:latin typeface="Calibri" panose="020F0502020204030204"/>
                <a:ea typeface="+mn-ea"/>
                <a:cs typeface="+mn-cs"/>
              </a:rPr>
              <a:t>Internal K8s Load Balancer: It’s used for scalability of a specific service based on user requests.</a:t>
            </a:r>
          </a:p>
        </p:txBody>
      </p:sp>
      <p:cxnSp>
        <p:nvCxnSpPr>
          <p:cNvPr id="110" name="Straight Arrow Connector 109">
            <a:extLst>
              <a:ext uri="{FF2B5EF4-FFF2-40B4-BE49-F238E27FC236}">
                <a16:creationId xmlns:a16="http://schemas.microsoft.com/office/drawing/2014/main" id="{94FDC3CD-ACF9-F024-68B3-7B5524EFC736}"/>
              </a:ext>
            </a:extLst>
          </p:cNvPr>
          <p:cNvCxnSpPr>
            <a:cxnSpLocks/>
          </p:cNvCxnSpPr>
          <p:nvPr/>
        </p:nvCxnSpPr>
        <p:spPr>
          <a:xfrm flipH="1">
            <a:off x="9048700" y="3044166"/>
            <a:ext cx="803532" cy="674406"/>
          </a:xfrm>
          <a:prstGeom prst="straightConnector1">
            <a:avLst/>
          </a:prstGeom>
          <a:ln w="38100">
            <a:solidFill>
              <a:srgbClr val="00B0F0"/>
            </a:solidFill>
            <a:prstDash val="sysDot"/>
            <a:headEnd type="triangle" w="med" len="med"/>
            <a:tailEnd type="triangle" w="med" len="med"/>
          </a:ln>
        </p:spPr>
        <p:style>
          <a:lnRef idx="2">
            <a:schemeClr val="accent6"/>
          </a:lnRef>
          <a:fillRef idx="1">
            <a:schemeClr val="lt1"/>
          </a:fillRef>
          <a:effectRef idx="0">
            <a:schemeClr val="accent6"/>
          </a:effectRef>
          <a:fontRef idx="minor">
            <a:schemeClr val="dk1"/>
          </a:fontRef>
        </p:style>
      </p:cxnSp>
      <p:sp>
        <p:nvSpPr>
          <p:cNvPr id="114" name="TextBox 113">
            <a:extLst>
              <a:ext uri="{FF2B5EF4-FFF2-40B4-BE49-F238E27FC236}">
                <a16:creationId xmlns:a16="http://schemas.microsoft.com/office/drawing/2014/main" id="{D2741003-E256-DFD2-C99F-002BDA5C5A98}"/>
              </a:ext>
            </a:extLst>
          </p:cNvPr>
          <p:cNvSpPr txBox="1"/>
          <p:nvPr/>
        </p:nvSpPr>
        <p:spPr>
          <a:xfrm>
            <a:off x="6752882" y="5442921"/>
            <a:ext cx="1873454" cy="387798"/>
          </a:xfrm>
          <a:prstGeom prst="rect">
            <a:avLst/>
          </a:prstGeom>
          <a:noFill/>
        </p:spPr>
        <p:txBody>
          <a:bodyPr wrap="square" rtlCol="0">
            <a:spAutoFit/>
          </a:bodyPr>
          <a:lstStyle/>
          <a:p>
            <a:pPr algn="l" defTabSz="975390" hangingPunct="1"/>
            <a:r>
              <a:rPr lang="en-IN" sz="1920" kern="1200" dirty="0">
                <a:solidFill>
                  <a:srgbClr val="FF0000"/>
                </a:solidFill>
                <a:latin typeface="Calibri" panose="020F0502020204030204"/>
                <a:ea typeface="+mn-ea"/>
                <a:cs typeface="+mn-cs"/>
              </a:rPr>
              <a:t>Route Requests</a:t>
            </a:r>
          </a:p>
        </p:txBody>
      </p:sp>
      <p:sp>
        <p:nvSpPr>
          <p:cNvPr id="115" name="TextBox 114">
            <a:extLst>
              <a:ext uri="{FF2B5EF4-FFF2-40B4-BE49-F238E27FC236}">
                <a16:creationId xmlns:a16="http://schemas.microsoft.com/office/drawing/2014/main" id="{6B3A780A-DCAC-C2E5-4D6C-721E44530CAA}"/>
              </a:ext>
            </a:extLst>
          </p:cNvPr>
          <p:cNvSpPr txBox="1"/>
          <p:nvPr/>
        </p:nvSpPr>
        <p:spPr>
          <a:xfrm>
            <a:off x="9289498" y="3467867"/>
            <a:ext cx="1873454" cy="387798"/>
          </a:xfrm>
          <a:prstGeom prst="rect">
            <a:avLst/>
          </a:prstGeom>
          <a:noFill/>
        </p:spPr>
        <p:txBody>
          <a:bodyPr wrap="square" rtlCol="0">
            <a:spAutoFit/>
          </a:bodyPr>
          <a:lstStyle/>
          <a:p>
            <a:pPr algn="l" defTabSz="975390" hangingPunct="1"/>
            <a:r>
              <a:rPr lang="en-IN" sz="1920" kern="1200" dirty="0">
                <a:solidFill>
                  <a:srgbClr val="FF0000"/>
                </a:solidFill>
                <a:latin typeface="Calibri" panose="020F0502020204030204"/>
                <a:ea typeface="+mn-ea"/>
                <a:cs typeface="+mn-cs"/>
              </a:rPr>
              <a:t>Network Traffic</a:t>
            </a:r>
          </a:p>
        </p:txBody>
      </p:sp>
    </p:spTree>
    <p:extLst>
      <p:ext uri="{BB962C8B-B14F-4D97-AF65-F5344CB8AC3E}">
        <p14:creationId xmlns:p14="http://schemas.microsoft.com/office/powerpoint/2010/main" val="107114868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D7EAEB-F196-B675-2621-F50298B4A765}"/>
              </a:ext>
            </a:extLst>
          </p:cNvPr>
          <p:cNvSpPr>
            <a:spLocks noGrp="1"/>
          </p:cNvSpPr>
          <p:nvPr>
            <p:ph type="title"/>
          </p:nvPr>
        </p:nvSpPr>
        <p:spPr>
          <a:xfrm>
            <a:off x="863480" y="255462"/>
            <a:ext cx="11216640" cy="1413934"/>
          </a:xfrm>
        </p:spPr>
        <p:txBody>
          <a:bodyPr/>
          <a:lstStyle/>
          <a:p>
            <a:pPr algn="ctr"/>
            <a:r>
              <a:rPr lang="en-IN" b="1" dirty="0">
                <a:solidFill>
                  <a:srgbClr val="FF0000"/>
                </a:solidFill>
              </a:rPr>
              <a:t>Micro</a:t>
            </a:r>
            <a:r>
              <a:rPr lang="en-IN" b="1" dirty="0">
                <a:solidFill>
                  <a:srgbClr val="0070C0"/>
                </a:solidFill>
              </a:rPr>
              <a:t>service Architecture</a:t>
            </a:r>
            <a:endParaRPr lang="en-IN" dirty="0"/>
          </a:p>
        </p:txBody>
      </p:sp>
      <p:sp>
        <p:nvSpPr>
          <p:cNvPr id="3" name="Rectangle: Rounded Corners 2">
            <a:extLst>
              <a:ext uri="{FF2B5EF4-FFF2-40B4-BE49-F238E27FC236}">
                <a16:creationId xmlns:a16="http://schemas.microsoft.com/office/drawing/2014/main" id="{38D1A545-1797-CC1D-CF06-B53585E72752}"/>
              </a:ext>
            </a:extLst>
          </p:cNvPr>
          <p:cNvSpPr/>
          <p:nvPr/>
        </p:nvSpPr>
        <p:spPr>
          <a:xfrm>
            <a:off x="144498" y="3069901"/>
            <a:ext cx="12706773" cy="5356126"/>
          </a:xfrm>
          <a:prstGeom prst="roundRect">
            <a:avLst>
              <a:gd name="adj" fmla="val 3104"/>
            </a:avLst>
          </a:prstGeom>
          <a:solidFill>
            <a:schemeClr val="accent1">
              <a:lumMod val="20000"/>
              <a:lumOff val="80000"/>
            </a:schemeClr>
          </a:solidFill>
          <a:ln w="28575">
            <a:solidFill>
              <a:srgbClr val="00B0F0"/>
            </a:solidFill>
            <a:prstDash val="sysDot"/>
          </a:ln>
        </p:spPr>
        <p:style>
          <a:lnRef idx="2">
            <a:schemeClr val="accent6"/>
          </a:lnRef>
          <a:fillRef idx="1">
            <a:schemeClr val="lt1"/>
          </a:fillRef>
          <a:effectRef idx="0">
            <a:schemeClr val="accent6"/>
          </a:effectRef>
          <a:fontRef idx="minor">
            <a:schemeClr val="dk1"/>
          </a:fontRef>
        </p:style>
        <p:txBody>
          <a:bodyPr rtlCol="0" anchor="ctr"/>
          <a:lstStyle/>
          <a:p>
            <a:pPr defTabSz="975390" hangingPunct="1"/>
            <a:endParaRPr lang="en-IN" sz="1920" kern="1200" dirty="0">
              <a:solidFill>
                <a:srgbClr val="00B0F0"/>
              </a:solidFill>
              <a:latin typeface="Calibri" panose="020F0502020204030204"/>
            </a:endParaRPr>
          </a:p>
        </p:txBody>
      </p:sp>
      <p:sp>
        <p:nvSpPr>
          <p:cNvPr id="4" name="Rectangle: Rounded Corners 3">
            <a:extLst>
              <a:ext uri="{FF2B5EF4-FFF2-40B4-BE49-F238E27FC236}">
                <a16:creationId xmlns:a16="http://schemas.microsoft.com/office/drawing/2014/main" id="{4E9D4397-BC20-4CA4-2ECB-4E9D9753B197}"/>
              </a:ext>
            </a:extLst>
          </p:cNvPr>
          <p:cNvSpPr/>
          <p:nvPr/>
        </p:nvSpPr>
        <p:spPr>
          <a:xfrm>
            <a:off x="279965" y="3206095"/>
            <a:ext cx="12417776" cy="5138338"/>
          </a:xfrm>
          <a:prstGeom prst="roundRect">
            <a:avLst>
              <a:gd name="adj" fmla="val 2917"/>
            </a:avLst>
          </a:prstGeom>
          <a:solidFill>
            <a:schemeClr val="accent6">
              <a:lumMod val="20000"/>
              <a:lumOff val="80000"/>
            </a:schemeClr>
          </a:solidFill>
          <a:ln w="19050">
            <a:solidFill>
              <a:srgbClr val="00B050"/>
            </a:solidFill>
          </a:ln>
        </p:spPr>
        <p:style>
          <a:lnRef idx="2">
            <a:schemeClr val="accent6"/>
          </a:lnRef>
          <a:fillRef idx="1">
            <a:schemeClr val="lt1"/>
          </a:fillRef>
          <a:effectRef idx="0">
            <a:schemeClr val="accent6"/>
          </a:effectRef>
          <a:fontRef idx="minor">
            <a:schemeClr val="dk1"/>
          </a:fontRef>
        </p:style>
        <p:txBody>
          <a:bodyPr rtlCol="0" anchor="ctr"/>
          <a:lstStyle/>
          <a:p>
            <a:pPr defTabSz="975390" hangingPunct="1"/>
            <a:endParaRPr lang="en-IN" sz="1920" kern="1200" dirty="0">
              <a:solidFill>
                <a:prstClr val="black"/>
              </a:solidFill>
              <a:highlight>
                <a:srgbClr val="00FFFF"/>
              </a:highlight>
              <a:latin typeface="Calibri" panose="020F0502020204030204"/>
            </a:endParaRPr>
          </a:p>
        </p:txBody>
      </p:sp>
      <p:sp>
        <p:nvSpPr>
          <p:cNvPr id="9" name="TextBox 8">
            <a:extLst>
              <a:ext uri="{FF2B5EF4-FFF2-40B4-BE49-F238E27FC236}">
                <a16:creationId xmlns:a16="http://schemas.microsoft.com/office/drawing/2014/main" id="{8E3809F5-A2C8-132F-8B13-72126A017867}"/>
              </a:ext>
            </a:extLst>
          </p:cNvPr>
          <p:cNvSpPr txBox="1"/>
          <p:nvPr/>
        </p:nvSpPr>
        <p:spPr>
          <a:xfrm>
            <a:off x="407957" y="2503149"/>
            <a:ext cx="5440626" cy="393954"/>
          </a:xfrm>
          <a:prstGeom prst="rect">
            <a:avLst/>
          </a:prstGeom>
          <a:noFill/>
        </p:spPr>
        <p:txBody>
          <a:bodyPr wrap="square" lIns="97536" tIns="48768" rIns="97536" bIns="48768" rtlCol="0" anchor="t">
            <a:spAutoFit/>
          </a:bodyPr>
          <a:lstStyle/>
          <a:p>
            <a:pPr algn="l" defTabSz="975390" hangingPunct="1"/>
            <a:r>
              <a:rPr lang="en-IN" sz="1920" kern="1200" dirty="0">
                <a:solidFill>
                  <a:prstClr val="black"/>
                </a:solidFill>
                <a:latin typeface="Calibri" panose="020F0502020204030204"/>
                <a:ea typeface="+mn-ea"/>
                <a:cs typeface="+mn-cs"/>
              </a:rPr>
              <a:t>Let’s take web-based MS </a:t>
            </a:r>
            <a:r>
              <a:rPr lang="en-IN" sz="1920" kern="1200" dirty="0">
                <a:solidFill>
                  <a:srgbClr val="FF0000"/>
                </a:solidFill>
                <a:latin typeface="Calibri" panose="020F0502020204030204"/>
                <a:ea typeface="+mn-ea"/>
                <a:cs typeface="+mn-cs"/>
              </a:rPr>
              <a:t>Word </a:t>
            </a:r>
            <a:r>
              <a:rPr lang="en-IN" sz="1920" kern="1200" dirty="0">
                <a:solidFill>
                  <a:srgbClr val="000000"/>
                </a:solidFill>
                <a:latin typeface="Calibri" panose="020F0502020204030204"/>
                <a:ea typeface="+mn-ea"/>
                <a:cs typeface="+mn-cs"/>
              </a:rPr>
              <a:t>as</a:t>
            </a:r>
            <a:r>
              <a:rPr lang="en-IN" sz="1920" kern="1200" dirty="0">
                <a:solidFill>
                  <a:prstClr val="black"/>
                </a:solidFill>
                <a:latin typeface="Calibri" panose="020F0502020204030204"/>
                <a:ea typeface="+mn-ea"/>
                <a:cs typeface="+mn-cs"/>
              </a:rPr>
              <a:t> an example:</a:t>
            </a:r>
          </a:p>
        </p:txBody>
      </p:sp>
      <p:sp>
        <p:nvSpPr>
          <p:cNvPr id="17" name="TextBox 16">
            <a:extLst>
              <a:ext uri="{FF2B5EF4-FFF2-40B4-BE49-F238E27FC236}">
                <a16:creationId xmlns:a16="http://schemas.microsoft.com/office/drawing/2014/main" id="{9F5D2A10-5D09-8142-E602-013C82F2B2B2}"/>
              </a:ext>
            </a:extLst>
          </p:cNvPr>
          <p:cNvSpPr txBox="1"/>
          <p:nvPr/>
        </p:nvSpPr>
        <p:spPr>
          <a:xfrm>
            <a:off x="10166150" y="2673362"/>
            <a:ext cx="2774668" cy="361189"/>
          </a:xfrm>
          <a:prstGeom prst="rect">
            <a:avLst/>
          </a:prstGeom>
          <a:noFill/>
        </p:spPr>
        <p:txBody>
          <a:bodyPr wrap="square" lIns="97536" tIns="48768" rIns="97536" bIns="48768" rtlCol="0" anchor="t">
            <a:spAutoFit/>
          </a:bodyPr>
          <a:lstStyle/>
          <a:p>
            <a:pPr algn="l" defTabSz="975390" hangingPunct="1"/>
            <a:r>
              <a:rPr lang="en-IN" sz="1707" kern="1200" dirty="0">
                <a:solidFill>
                  <a:srgbClr val="00B0F0"/>
                </a:solidFill>
                <a:latin typeface="Calibri" panose="020F0502020204030204"/>
                <a:ea typeface="+mn-ea"/>
                <a:cs typeface="+mn-cs"/>
              </a:rPr>
              <a:t>Network of computers</a:t>
            </a:r>
          </a:p>
        </p:txBody>
      </p:sp>
      <p:sp>
        <p:nvSpPr>
          <p:cNvPr id="21" name="TextBox 20">
            <a:extLst>
              <a:ext uri="{FF2B5EF4-FFF2-40B4-BE49-F238E27FC236}">
                <a16:creationId xmlns:a16="http://schemas.microsoft.com/office/drawing/2014/main" id="{08AA3A69-B8F3-E7C5-CB9D-0F3FBB3A6943}"/>
              </a:ext>
            </a:extLst>
          </p:cNvPr>
          <p:cNvSpPr txBox="1"/>
          <p:nvPr/>
        </p:nvSpPr>
        <p:spPr>
          <a:xfrm>
            <a:off x="9385985" y="3226867"/>
            <a:ext cx="2371141" cy="420564"/>
          </a:xfrm>
          <a:prstGeom prst="rect">
            <a:avLst/>
          </a:prstGeom>
          <a:noFill/>
        </p:spPr>
        <p:txBody>
          <a:bodyPr wrap="square" rtlCol="0">
            <a:spAutoFit/>
          </a:bodyPr>
          <a:lstStyle/>
          <a:p>
            <a:pPr algn="l" defTabSz="975390" hangingPunct="1"/>
            <a:r>
              <a:rPr lang="en-IN" sz="2133" kern="1200" dirty="0">
                <a:solidFill>
                  <a:srgbClr val="00B050"/>
                </a:solidFill>
                <a:latin typeface="Calibri" panose="020F0502020204030204"/>
                <a:ea typeface="+mn-ea"/>
                <a:cs typeface="+mn-cs"/>
              </a:rPr>
              <a:t>Kubernetes Cluster</a:t>
            </a:r>
          </a:p>
        </p:txBody>
      </p:sp>
      <p:cxnSp>
        <p:nvCxnSpPr>
          <p:cNvPr id="53" name="Straight Arrow Connector 52">
            <a:extLst>
              <a:ext uri="{FF2B5EF4-FFF2-40B4-BE49-F238E27FC236}">
                <a16:creationId xmlns:a16="http://schemas.microsoft.com/office/drawing/2014/main" id="{BEBBBA8D-AFFE-CD19-3597-C97C8D2161A3}"/>
              </a:ext>
            </a:extLst>
          </p:cNvPr>
          <p:cNvCxnSpPr>
            <a:cxnSpLocks/>
          </p:cNvCxnSpPr>
          <p:nvPr/>
        </p:nvCxnSpPr>
        <p:spPr>
          <a:xfrm flipH="1">
            <a:off x="12045411" y="3449623"/>
            <a:ext cx="517949" cy="12636"/>
          </a:xfrm>
          <a:prstGeom prst="straightConnector1">
            <a:avLst/>
          </a:prstGeom>
          <a:ln w="38100">
            <a:solidFill>
              <a:srgbClr val="00B050"/>
            </a:solidFill>
            <a:prstDash val="sysDot"/>
            <a:headEnd type="triangle" w="med" len="med"/>
            <a:tailEnd type="triangle" w="med" len="med"/>
          </a:ln>
        </p:spPr>
        <p:style>
          <a:lnRef idx="2">
            <a:schemeClr val="accent6"/>
          </a:lnRef>
          <a:fillRef idx="1">
            <a:schemeClr val="lt1"/>
          </a:fillRef>
          <a:effectRef idx="0">
            <a:schemeClr val="accent6"/>
          </a:effectRef>
          <a:fontRef idx="minor">
            <a:schemeClr val="dk1"/>
          </a:fontRef>
        </p:style>
      </p:cxnSp>
      <p:sp>
        <p:nvSpPr>
          <p:cNvPr id="181" name="Rectangle: Rounded Corners 180">
            <a:extLst>
              <a:ext uri="{FF2B5EF4-FFF2-40B4-BE49-F238E27FC236}">
                <a16:creationId xmlns:a16="http://schemas.microsoft.com/office/drawing/2014/main" id="{BF48E312-B0C3-477A-1C43-B291CD11F598}"/>
              </a:ext>
            </a:extLst>
          </p:cNvPr>
          <p:cNvSpPr/>
          <p:nvPr/>
        </p:nvSpPr>
        <p:spPr>
          <a:xfrm>
            <a:off x="394833" y="4773665"/>
            <a:ext cx="3963042" cy="913658"/>
          </a:xfrm>
          <a:prstGeom prst="roundRect">
            <a:avLst/>
          </a:prstGeom>
          <a:solidFill>
            <a:schemeClr val="accent1">
              <a:lumMod val="20000"/>
              <a:lumOff val="80000"/>
            </a:schemeClr>
          </a:solidFill>
          <a:ln w="19050">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defTabSz="975390" hangingPunct="1"/>
            <a:endParaRPr lang="en-IN" sz="1920" kern="1200" dirty="0">
              <a:ln w="0"/>
              <a:solidFill>
                <a:srgbClr val="4472C4"/>
              </a:solidFill>
              <a:effectLst>
                <a:outerShdw blurRad="38100" dist="25400" dir="5400000" algn="ctr" rotWithShape="0">
                  <a:srgbClr val="6E747A">
                    <a:alpha val="43000"/>
                  </a:srgbClr>
                </a:outerShdw>
              </a:effectLst>
              <a:latin typeface="Calibri" panose="020F0502020204030204"/>
            </a:endParaRPr>
          </a:p>
        </p:txBody>
      </p:sp>
      <p:sp>
        <p:nvSpPr>
          <p:cNvPr id="182" name="TextBox 181">
            <a:extLst>
              <a:ext uri="{FF2B5EF4-FFF2-40B4-BE49-F238E27FC236}">
                <a16:creationId xmlns:a16="http://schemas.microsoft.com/office/drawing/2014/main" id="{EE4ED182-23F4-E3EA-3F06-16724968FF18}"/>
              </a:ext>
            </a:extLst>
          </p:cNvPr>
          <p:cNvSpPr txBox="1"/>
          <p:nvPr/>
        </p:nvSpPr>
        <p:spPr>
          <a:xfrm>
            <a:off x="3337218" y="4851819"/>
            <a:ext cx="1184929" cy="393954"/>
          </a:xfrm>
          <a:prstGeom prst="rect">
            <a:avLst/>
          </a:prstGeom>
          <a:noFill/>
        </p:spPr>
        <p:txBody>
          <a:bodyPr wrap="square" lIns="97536" tIns="48768" rIns="97536" bIns="48768" rtlCol="0" anchor="t">
            <a:spAutoFit/>
          </a:bodyPr>
          <a:lstStyle/>
          <a:p>
            <a:pPr algn="l" defTabSz="975390" hangingPunct="1"/>
            <a:r>
              <a:rPr lang="en-IN" sz="1920" kern="1200" dirty="0">
                <a:solidFill>
                  <a:srgbClr val="4472C4"/>
                </a:solidFill>
                <a:latin typeface="Calibri" panose="020F0502020204030204"/>
                <a:ea typeface="+mn-ea"/>
                <a:cs typeface="+mn-cs"/>
              </a:rPr>
              <a:t>Node 2</a:t>
            </a:r>
          </a:p>
        </p:txBody>
      </p:sp>
      <p:sp>
        <p:nvSpPr>
          <p:cNvPr id="183" name="Rectangle: Rounded Corners 182">
            <a:extLst>
              <a:ext uri="{FF2B5EF4-FFF2-40B4-BE49-F238E27FC236}">
                <a16:creationId xmlns:a16="http://schemas.microsoft.com/office/drawing/2014/main" id="{E1CE610C-94C9-0C50-B1D6-E849A4628FBB}"/>
              </a:ext>
            </a:extLst>
          </p:cNvPr>
          <p:cNvSpPr/>
          <p:nvPr/>
        </p:nvSpPr>
        <p:spPr>
          <a:xfrm>
            <a:off x="394833" y="3630223"/>
            <a:ext cx="3963042" cy="913658"/>
          </a:xfrm>
          <a:prstGeom prst="roundRect">
            <a:avLst/>
          </a:prstGeom>
          <a:solidFill>
            <a:schemeClr val="accent1">
              <a:lumMod val="20000"/>
              <a:lumOff val="80000"/>
            </a:schemeClr>
          </a:solidFill>
          <a:ln w="19050">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defTabSz="975390" hangingPunct="1"/>
            <a:endParaRPr lang="en-IN" sz="1920" kern="1200" dirty="0">
              <a:ln w="0"/>
              <a:solidFill>
                <a:srgbClr val="4472C4"/>
              </a:solidFill>
              <a:effectLst>
                <a:outerShdw blurRad="38100" dist="25400" dir="5400000" algn="ctr" rotWithShape="0">
                  <a:srgbClr val="6E747A">
                    <a:alpha val="43000"/>
                  </a:srgbClr>
                </a:outerShdw>
              </a:effectLst>
              <a:latin typeface="Calibri" panose="020F0502020204030204"/>
            </a:endParaRPr>
          </a:p>
        </p:txBody>
      </p:sp>
      <p:sp>
        <p:nvSpPr>
          <p:cNvPr id="184" name="Rectangle: Rounded Corners 183">
            <a:extLst>
              <a:ext uri="{FF2B5EF4-FFF2-40B4-BE49-F238E27FC236}">
                <a16:creationId xmlns:a16="http://schemas.microsoft.com/office/drawing/2014/main" id="{F50730A9-9A13-2836-772A-76362C5D5B3A}"/>
              </a:ext>
            </a:extLst>
          </p:cNvPr>
          <p:cNvSpPr/>
          <p:nvPr/>
        </p:nvSpPr>
        <p:spPr>
          <a:xfrm>
            <a:off x="487853" y="3674534"/>
            <a:ext cx="1257227" cy="787238"/>
          </a:xfrm>
          <a:prstGeom prst="roundRect">
            <a:avLst/>
          </a:prstGeom>
          <a:solidFill>
            <a:schemeClr val="accent6">
              <a:lumMod val="20000"/>
              <a:lumOff val="80000"/>
            </a:schemeClr>
          </a:solidFill>
          <a:ln>
            <a:solidFill>
              <a:srgbClr val="00B050"/>
            </a:solidFill>
          </a:ln>
        </p:spPr>
        <p:style>
          <a:lnRef idx="2">
            <a:schemeClr val="accent6"/>
          </a:lnRef>
          <a:fillRef idx="1">
            <a:schemeClr val="lt1"/>
          </a:fillRef>
          <a:effectRef idx="0">
            <a:schemeClr val="accent6"/>
          </a:effectRef>
          <a:fontRef idx="minor">
            <a:schemeClr val="dk1"/>
          </a:fontRef>
        </p:style>
        <p:txBody>
          <a:bodyPr rtlCol="0" anchor="ctr"/>
          <a:lstStyle/>
          <a:p>
            <a:pPr defTabSz="975390" hangingPunct="1"/>
            <a:endParaRPr lang="en-IN" sz="1920" kern="1200" dirty="0">
              <a:solidFill>
                <a:prstClr val="black"/>
              </a:solidFill>
              <a:latin typeface="Calibri" panose="020F0502020204030204"/>
            </a:endParaRPr>
          </a:p>
        </p:txBody>
      </p:sp>
      <p:cxnSp>
        <p:nvCxnSpPr>
          <p:cNvPr id="186" name="Straight Connector 185">
            <a:extLst>
              <a:ext uri="{FF2B5EF4-FFF2-40B4-BE49-F238E27FC236}">
                <a16:creationId xmlns:a16="http://schemas.microsoft.com/office/drawing/2014/main" id="{C579ECCB-BF81-EA1F-37C2-0858F85573FB}"/>
              </a:ext>
            </a:extLst>
          </p:cNvPr>
          <p:cNvCxnSpPr>
            <a:cxnSpLocks/>
          </p:cNvCxnSpPr>
          <p:nvPr/>
        </p:nvCxnSpPr>
        <p:spPr>
          <a:xfrm>
            <a:off x="2268190" y="6874579"/>
            <a:ext cx="0" cy="379877"/>
          </a:xfrm>
          <a:prstGeom prst="line">
            <a:avLst/>
          </a:prstGeom>
          <a:ln w="38100">
            <a:solidFill>
              <a:schemeClr val="accent1"/>
            </a:solidFill>
            <a:prstDash val="sysDot"/>
          </a:ln>
        </p:spPr>
        <p:style>
          <a:lnRef idx="1">
            <a:schemeClr val="accent1"/>
          </a:lnRef>
          <a:fillRef idx="0">
            <a:schemeClr val="accent1"/>
          </a:fillRef>
          <a:effectRef idx="0">
            <a:schemeClr val="accent1"/>
          </a:effectRef>
          <a:fontRef idx="minor">
            <a:schemeClr val="tx1"/>
          </a:fontRef>
        </p:style>
      </p:cxnSp>
      <p:sp>
        <p:nvSpPr>
          <p:cNvPr id="187" name="TextBox 186">
            <a:extLst>
              <a:ext uri="{FF2B5EF4-FFF2-40B4-BE49-F238E27FC236}">
                <a16:creationId xmlns:a16="http://schemas.microsoft.com/office/drawing/2014/main" id="{E3C5D8B0-5FFD-5DB4-D028-90C60091E028}"/>
              </a:ext>
            </a:extLst>
          </p:cNvPr>
          <p:cNvSpPr txBox="1"/>
          <p:nvPr/>
        </p:nvSpPr>
        <p:spPr>
          <a:xfrm>
            <a:off x="3337220" y="3687396"/>
            <a:ext cx="1184929" cy="393954"/>
          </a:xfrm>
          <a:prstGeom prst="rect">
            <a:avLst/>
          </a:prstGeom>
          <a:noFill/>
        </p:spPr>
        <p:txBody>
          <a:bodyPr wrap="square" lIns="97536" tIns="48768" rIns="97536" bIns="48768" rtlCol="0" anchor="t">
            <a:spAutoFit/>
          </a:bodyPr>
          <a:lstStyle/>
          <a:p>
            <a:pPr algn="l" defTabSz="975390" hangingPunct="1"/>
            <a:r>
              <a:rPr lang="en-IN" sz="1920" kern="1200" dirty="0">
                <a:solidFill>
                  <a:srgbClr val="4472C4"/>
                </a:solidFill>
                <a:latin typeface="Calibri" panose="020F0502020204030204"/>
                <a:ea typeface="+mn-ea"/>
                <a:cs typeface="Calibri"/>
              </a:rPr>
              <a:t>Node 1</a:t>
            </a:r>
          </a:p>
        </p:txBody>
      </p:sp>
      <p:sp>
        <p:nvSpPr>
          <p:cNvPr id="188" name="Rectangle: Rounded Corners 187">
            <a:extLst>
              <a:ext uri="{FF2B5EF4-FFF2-40B4-BE49-F238E27FC236}">
                <a16:creationId xmlns:a16="http://schemas.microsoft.com/office/drawing/2014/main" id="{CFDE14AB-95D2-5C8D-AF77-DFE7BDF4071F}"/>
              </a:ext>
            </a:extLst>
          </p:cNvPr>
          <p:cNvSpPr/>
          <p:nvPr/>
        </p:nvSpPr>
        <p:spPr>
          <a:xfrm>
            <a:off x="394833" y="5865772"/>
            <a:ext cx="3963042" cy="913658"/>
          </a:xfrm>
          <a:prstGeom prst="roundRect">
            <a:avLst/>
          </a:prstGeom>
          <a:solidFill>
            <a:schemeClr val="accent1">
              <a:lumMod val="20000"/>
              <a:lumOff val="80000"/>
            </a:schemeClr>
          </a:solidFill>
          <a:ln w="19050">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defTabSz="975390" hangingPunct="1"/>
            <a:endParaRPr lang="en-IN" sz="1920" kern="1200" dirty="0">
              <a:ln w="0"/>
              <a:solidFill>
                <a:srgbClr val="4472C4"/>
              </a:solidFill>
              <a:effectLst>
                <a:outerShdw blurRad="38100" dist="25400" dir="5400000" algn="ctr" rotWithShape="0">
                  <a:srgbClr val="6E747A">
                    <a:alpha val="43000"/>
                  </a:srgbClr>
                </a:outerShdw>
              </a:effectLst>
              <a:latin typeface="Calibri" panose="020F0502020204030204"/>
            </a:endParaRPr>
          </a:p>
        </p:txBody>
      </p:sp>
      <p:sp>
        <p:nvSpPr>
          <p:cNvPr id="189" name="Rectangle: Rounded Corners 188">
            <a:extLst>
              <a:ext uri="{FF2B5EF4-FFF2-40B4-BE49-F238E27FC236}">
                <a16:creationId xmlns:a16="http://schemas.microsoft.com/office/drawing/2014/main" id="{CBD90021-A056-FA4E-308F-994099D2CF7D}"/>
              </a:ext>
            </a:extLst>
          </p:cNvPr>
          <p:cNvSpPr/>
          <p:nvPr/>
        </p:nvSpPr>
        <p:spPr>
          <a:xfrm>
            <a:off x="394833" y="7291169"/>
            <a:ext cx="3963042" cy="913658"/>
          </a:xfrm>
          <a:prstGeom prst="roundRect">
            <a:avLst/>
          </a:prstGeom>
          <a:solidFill>
            <a:schemeClr val="accent1">
              <a:lumMod val="20000"/>
              <a:lumOff val="80000"/>
            </a:schemeClr>
          </a:solidFill>
          <a:ln w="19050">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defTabSz="975390" hangingPunct="1"/>
            <a:endParaRPr lang="en-IN" sz="1920" kern="1200" dirty="0">
              <a:ln w="0"/>
              <a:solidFill>
                <a:srgbClr val="4472C4"/>
              </a:solidFill>
              <a:effectLst>
                <a:outerShdw blurRad="38100" dist="25400" dir="5400000" algn="ctr" rotWithShape="0">
                  <a:srgbClr val="6E747A">
                    <a:alpha val="43000"/>
                  </a:srgbClr>
                </a:outerShdw>
              </a:effectLst>
              <a:latin typeface="Calibri" panose="020F0502020204030204"/>
            </a:endParaRPr>
          </a:p>
        </p:txBody>
      </p:sp>
      <p:sp>
        <p:nvSpPr>
          <p:cNvPr id="190" name="TextBox 189">
            <a:extLst>
              <a:ext uri="{FF2B5EF4-FFF2-40B4-BE49-F238E27FC236}">
                <a16:creationId xmlns:a16="http://schemas.microsoft.com/office/drawing/2014/main" id="{63707FA6-749D-C62B-E52C-5BD1E4AA77E4}"/>
              </a:ext>
            </a:extLst>
          </p:cNvPr>
          <p:cNvSpPr txBox="1"/>
          <p:nvPr/>
        </p:nvSpPr>
        <p:spPr>
          <a:xfrm>
            <a:off x="3339241" y="7406433"/>
            <a:ext cx="1184929" cy="393954"/>
          </a:xfrm>
          <a:prstGeom prst="rect">
            <a:avLst/>
          </a:prstGeom>
          <a:noFill/>
        </p:spPr>
        <p:txBody>
          <a:bodyPr wrap="square" lIns="97536" tIns="48768" rIns="97536" bIns="48768" rtlCol="0" anchor="t">
            <a:spAutoFit/>
          </a:bodyPr>
          <a:lstStyle/>
          <a:p>
            <a:pPr algn="l" defTabSz="975390" hangingPunct="1"/>
            <a:r>
              <a:rPr lang="en-IN" sz="1920" kern="1200">
                <a:solidFill>
                  <a:srgbClr val="4472C4"/>
                </a:solidFill>
                <a:latin typeface="Calibri" panose="020F0502020204030204"/>
                <a:ea typeface="+mn-ea"/>
                <a:cs typeface="+mn-cs"/>
              </a:rPr>
              <a:t>Node k</a:t>
            </a:r>
          </a:p>
        </p:txBody>
      </p:sp>
      <p:sp>
        <p:nvSpPr>
          <p:cNvPr id="191" name="TextBox 190">
            <a:extLst>
              <a:ext uri="{FF2B5EF4-FFF2-40B4-BE49-F238E27FC236}">
                <a16:creationId xmlns:a16="http://schemas.microsoft.com/office/drawing/2014/main" id="{3EBFD13C-C446-2494-78D2-D5BDB5E72A89}"/>
              </a:ext>
            </a:extLst>
          </p:cNvPr>
          <p:cNvSpPr txBox="1"/>
          <p:nvPr/>
        </p:nvSpPr>
        <p:spPr>
          <a:xfrm>
            <a:off x="1003391" y="3621736"/>
            <a:ext cx="773717" cy="322076"/>
          </a:xfrm>
          <a:prstGeom prst="rect">
            <a:avLst/>
          </a:prstGeom>
          <a:noFill/>
        </p:spPr>
        <p:txBody>
          <a:bodyPr wrap="square" rtlCol="0">
            <a:spAutoFit/>
          </a:bodyPr>
          <a:lstStyle/>
          <a:p>
            <a:pPr algn="l" defTabSz="975390" hangingPunct="1"/>
            <a:r>
              <a:rPr lang="en-IN" sz="1493" kern="1200" dirty="0">
                <a:solidFill>
                  <a:srgbClr val="00B050"/>
                </a:solidFill>
                <a:latin typeface="Calibri" panose="020F0502020204030204"/>
                <a:ea typeface="+mn-ea"/>
                <a:cs typeface="+mn-cs"/>
              </a:rPr>
              <a:t>Pod 1</a:t>
            </a:r>
          </a:p>
        </p:txBody>
      </p:sp>
      <p:sp>
        <p:nvSpPr>
          <p:cNvPr id="192" name="Rectangle: Rounded Corners 191">
            <a:extLst>
              <a:ext uri="{FF2B5EF4-FFF2-40B4-BE49-F238E27FC236}">
                <a16:creationId xmlns:a16="http://schemas.microsoft.com/office/drawing/2014/main" id="{0B928C5D-5C89-E085-5D11-549E5DCB3BD4}"/>
              </a:ext>
            </a:extLst>
          </p:cNvPr>
          <p:cNvSpPr/>
          <p:nvPr/>
        </p:nvSpPr>
        <p:spPr>
          <a:xfrm>
            <a:off x="2137709" y="3667482"/>
            <a:ext cx="1257227" cy="787238"/>
          </a:xfrm>
          <a:prstGeom prst="roundRect">
            <a:avLst/>
          </a:prstGeom>
          <a:solidFill>
            <a:schemeClr val="accent6">
              <a:lumMod val="20000"/>
              <a:lumOff val="80000"/>
            </a:schemeClr>
          </a:solidFill>
          <a:ln>
            <a:solidFill>
              <a:srgbClr val="00B050"/>
            </a:solidFill>
          </a:ln>
        </p:spPr>
        <p:style>
          <a:lnRef idx="2">
            <a:schemeClr val="accent6"/>
          </a:lnRef>
          <a:fillRef idx="1">
            <a:schemeClr val="lt1"/>
          </a:fillRef>
          <a:effectRef idx="0">
            <a:schemeClr val="accent6"/>
          </a:effectRef>
          <a:fontRef idx="minor">
            <a:schemeClr val="dk1"/>
          </a:fontRef>
        </p:style>
        <p:txBody>
          <a:bodyPr rtlCol="0" anchor="ctr"/>
          <a:lstStyle/>
          <a:p>
            <a:pPr defTabSz="975390" hangingPunct="1"/>
            <a:endParaRPr lang="en-IN" sz="1920" kern="1200" dirty="0">
              <a:solidFill>
                <a:prstClr val="black"/>
              </a:solidFill>
              <a:latin typeface="Calibri" panose="020F0502020204030204"/>
            </a:endParaRPr>
          </a:p>
        </p:txBody>
      </p:sp>
      <p:sp>
        <p:nvSpPr>
          <p:cNvPr id="193" name="Rectangle: Rounded Corners 192">
            <a:extLst>
              <a:ext uri="{FF2B5EF4-FFF2-40B4-BE49-F238E27FC236}">
                <a16:creationId xmlns:a16="http://schemas.microsoft.com/office/drawing/2014/main" id="{8C901980-9039-A2D1-2FE5-25CED02709F2}"/>
              </a:ext>
            </a:extLst>
          </p:cNvPr>
          <p:cNvSpPr/>
          <p:nvPr/>
        </p:nvSpPr>
        <p:spPr>
          <a:xfrm>
            <a:off x="2189281" y="3917300"/>
            <a:ext cx="1003547" cy="473072"/>
          </a:xfrm>
          <a:prstGeom prst="roundRect">
            <a:avLst/>
          </a:prstGeom>
          <a:solidFill>
            <a:schemeClr val="accent2">
              <a:lumMod val="60000"/>
              <a:lumOff val="4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lIns="97536" tIns="48768" rIns="97536" bIns="48768" rtlCol="0" anchor="ctr"/>
          <a:lstStyle/>
          <a:p>
            <a:pPr defTabSz="975390" hangingPunct="1"/>
            <a:r>
              <a:rPr lang="en-IN" sz="960" kern="1200" dirty="0">
                <a:solidFill>
                  <a:prstClr val="black"/>
                </a:solidFill>
                <a:latin typeface="Calibri" panose="020F0502020204030204"/>
              </a:rPr>
              <a:t>Edit</a:t>
            </a:r>
            <a:r>
              <a:rPr lang="en-IN" sz="1280" kern="1200" dirty="0">
                <a:solidFill>
                  <a:prstClr val="black"/>
                </a:solidFill>
                <a:latin typeface="Calibri" panose="020F0502020204030204"/>
              </a:rPr>
              <a:t> </a:t>
            </a:r>
            <a:r>
              <a:rPr lang="en-IN" sz="960" kern="1200" dirty="0">
                <a:solidFill>
                  <a:prstClr val="black"/>
                </a:solidFill>
                <a:latin typeface="Calibri" panose="020F0502020204030204"/>
              </a:rPr>
              <a:t>Service </a:t>
            </a:r>
            <a:r>
              <a:rPr lang="en-IN" sz="1280" kern="1200" dirty="0">
                <a:solidFill>
                  <a:prstClr val="black"/>
                </a:solidFill>
                <a:latin typeface="Calibri" panose="020F0502020204030204"/>
              </a:rPr>
              <a:t>(Model)</a:t>
            </a:r>
          </a:p>
        </p:txBody>
      </p:sp>
      <p:sp>
        <p:nvSpPr>
          <p:cNvPr id="194" name="TextBox 193">
            <a:extLst>
              <a:ext uri="{FF2B5EF4-FFF2-40B4-BE49-F238E27FC236}">
                <a16:creationId xmlns:a16="http://schemas.microsoft.com/office/drawing/2014/main" id="{8D356B4E-53F2-B0D2-FE7B-9E0444A01DE8}"/>
              </a:ext>
            </a:extLst>
          </p:cNvPr>
          <p:cNvSpPr txBox="1"/>
          <p:nvPr/>
        </p:nvSpPr>
        <p:spPr>
          <a:xfrm>
            <a:off x="2653247" y="3614685"/>
            <a:ext cx="773717" cy="322076"/>
          </a:xfrm>
          <a:prstGeom prst="rect">
            <a:avLst/>
          </a:prstGeom>
          <a:noFill/>
        </p:spPr>
        <p:txBody>
          <a:bodyPr wrap="square" rtlCol="0">
            <a:spAutoFit/>
          </a:bodyPr>
          <a:lstStyle/>
          <a:p>
            <a:pPr algn="l" defTabSz="975390" hangingPunct="1"/>
            <a:r>
              <a:rPr lang="en-IN" sz="1493" kern="1200" dirty="0">
                <a:solidFill>
                  <a:srgbClr val="00B050"/>
                </a:solidFill>
                <a:latin typeface="Calibri" panose="020F0502020204030204"/>
                <a:ea typeface="+mn-ea"/>
                <a:cs typeface="+mn-cs"/>
              </a:rPr>
              <a:t>Pod n</a:t>
            </a:r>
          </a:p>
        </p:txBody>
      </p:sp>
      <p:cxnSp>
        <p:nvCxnSpPr>
          <p:cNvPr id="195" name="Straight Connector 194">
            <a:extLst>
              <a:ext uri="{FF2B5EF4-FFF2-40B4-BE49-F238E27FC236}">
                <a16:creationId xmlns:a16="http://schemas.microsoft.com/office/drawing/2014/main" id="{14E94BBF-D496-AE17-600E-018C5D31D281}"/>
              </a:ext>
            </a:extLst>
          </p:cNvPr>
          <p:cNvCxnSpPr>
            <a:cxnSpLocks/>
          </p:cNvCxnSpPr>
          <p:nvPr/>
        </p:nvCxnSpPr>
        <p:spPr>
          <a:xfrm>
            <a:off x="1821938" y="4061101"/>
            <a:ext cx="250947" cy="0"/>
          </a:xfrm>
          <a:prstGeom prst="line">
            <a:avLst/>
          </a:prstGeom>
          <a:ln w="28575">
            <a:solidFill>
              <a:srgbClr val="00B050"/>
            </a:solidFill>
            <a:prstDash val="sysDot"/>
          </a:ln>
        </p:spPr>
        <p:style>
          <a:lnRef idx="2">
            <a:schemeClr val="accent6"/>
          </a:lnRef>
          <a:fillRef idx="1">
            <a:schemeClr val="lt1"/>
          </a:fillRef>
          <a:effectRef idx="0">
            <a:schemeClr val="accent6"/>
          </a:effectRef>
          <a:fontRef idx="minor">
            <a:schemeClr val="dk1"/>
          </a:fontRef>
        </p:style>
      </p:cxnSp>
      <p:sp>
        <p:nvSpPr>
          <p:cNvPr id="196" name="Rectangle: Rounded Corners 195">
            <a:extLst>
              <a:ext uri="{FF2B5EF4-FFF2-40B4-BE49-F238E27FC236}">
                <a16:creationId xmlns:a16="http://schemas.microsoft.com/office/drawing/2014/main" id="{9199E40A-221F-DF26-0C19-C7C483D94B05}"/>
              </a:ext>
            </a:extLst>
          </p:cNvPr>
          <p:cNvSpPr/>
          <p:nvPr/>
        </p:nvSpPr>
        <p:spPr>
          <a:xfrm>
            <a:off x="487853" y="4851819"/>
            <a:ext cx="1257227" cy="787238"/>
          </a:xfrm>
          <a:prstGeom prst="roundRect">
            <a:avLst/>
          </a:prstGeom>
          <a:solidFill>
            <a:schemeClr val="accent6">
              <a:lumMod val="20000"/>
              <a:lumOff val="80000"/>
            </a:schemeClr>
          </a:solidFill>
          <a:ln>
            <a:solidFill>
              <a:srgbClr val="00B050"/>
            </a:solidFill>
          </a:ln>
        </p:spPr>
        <p:style>
          <a:lnRef idx="2">
            <a:schemeClr val="accent6"/>
          </a:lnRef>
          <a:fillRef idx="1">
            <a:schemeClr val="lt1"/>
          </a:fillRef>
          <a:effectRef idx="0">
            <a:schemeClr val="accent6"/>
          </a:effectRef>
          <a:fontRef idx="minor">
            <a:schemeClr val="dk1"/>
          </a:fontRef>
        </p:style>
        <p:txBody>
          <a:bodyPr rtlCol="0" anchor="ctr"/>
          <a:lstStyle/>
          <a:p>
            <a:pPr defTabSz="975390" hangingPunct="1"/>
            <a:endParaRPr lang="en-IN" sz="1920" kern="1200" dirty="0">
              <a:solidFill>
                <a:prstClr val="black"/>
              </a:solidFill>
              <a:latin typeface="Calibri" panose="020F0502020204030204"/>
            </a:endParaRPr>
          </a:p>
        </p:txBody>
      </p:sp>
      <p:sp>
        <p:nvSpPr>
          <p:cNvPr id="197" name="Rectangle: Rounded Corners 196">
            <a:extLst>
              <a:ext uri="{FF2B5EF4-FFF2-40B4-BE49-F238E27FC236}">
                <a16:creationId xmlns:a16="http://schemas.microsoft.com/office/drawing/2014/main" id="{58080682-1DAC-B104-2B37-C9D33C584C41}"/>
              </a:ext>
            </a:extLst>
          </p:cNvPr>
          <p:cNvSpPr/>
          <p:nvPr/>
        </p:nvSpPr>
        <p:spPr>
          <a:xfrm>
            <a:off x="539425" y="5101637"/>
            <a:ext cx="1003547" cy="473072"/>
          </a:xfrm>
          <a:prstGeom prst="roundRect">
            <a:avLst/>
          </a:prstGeom>
          <a:solidFill>
            <a:schemeClr val="accent2">
              <a:lumMod val="60000"/>
              <a:lumOff val="4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lIns="97536" tIns="48768" rIns="97536" bIns="48768" rtlCol="0" anchor="ctr"/>
          <a:lstStyle/>
          <a:p>
            <a:pPr defTabSz="975390" hangingPunct="1"/>
            <a:r>
              <a:rPr lang="en-IN" sz="1067" kern="1200" dirty="0">
                <a:solidFill>
                  <a:prstClr val="black"/>
                </a:solidFill>
                <a:latin typeface="Calibri" panose="020F0502020204030204"/>
              </a:rPr>
              <a:t>Print Service (Model)</a:t>
            </a:r>
          </a:p>
        </p:txBody>
      </p:sp>
      <p:sp>
        <p:nvSpPr>
          <p:cNvPr id="198" name="TextBox 197">
            <a:extLst>
              <a:ext uri="{FF2B5EF4-FFF2-40B4-BE49-F238E27FC236}">
                <a16:creationId xmlns:a16="http://schemas.microsoft.com/office/drawing/2014/main" id="{A4582524-8329-64C2-362A-42B536B55CEE}"/>
              </a:ext>
            </a:extLst>
          </p:cNvPr>
          <p:cNvSpPr txBox="1"/>
          <p:nvPr/>
        </p:nvSpPr>
        <p:spPr>
          <a:xfrm>
            <a:off x="1003391" y="4799022"/>
            <a:ext cx="773717" cy="322076"/>
          </a:xfrm>
          <a:prstGeom prst="rect">
            <a:avLst/>
          </a:prstGeom>
          <a:noFill/>
        </p:spPr>
        <p:txBody>
          <a:bodyPr wrap="square" rtlCol="0">
            <a:spAutoFit/>
          </a:bodyPr>
          <a:lstStyle/>
          <a:p>
            <a:pPr algn="l" defTabSz="975390" hangingPunct="1"/>
            <a:r>
              <a:rPr lang="en-IN" sz="1493" kern="1200" dirty="0">
                <a:solidFill>
                  <a:srgbClr val="00B050"/>
                </a:solidFill>
                <a:latin typeface="Calibri" panose="020F0502020204030204"/>
                <a:ea typeface="+mn-ea"/>
                <a:cs typeface="+mn-cs"/>
              </a:rPr>
              <a:t>Pod 1</a:t>
            </a:r>
          </a:p>
        </p:txBody>
      </p:sp>
      <p:sp>
        <p:nvSpPr>
          <p:cNvPr id="199" name="Rectangle: Rounded Corners 198">
            <a:extLst>
              <a:ext uri="{FF2B5EF4-FFF2-40B4-BE49-F238E27FC236}">
                <a16:creationId xmlns:a16="http://schemas.microsoft.com/office/drawing/2014/main" id="{F118650A-D0F9-5D74-FB7D-F065A73B84F4}"/>
              </a:ext>
            </a:extLst>
          </p:cNvPr>
          <p:cNvSpPr/>
          <p:nvPr/>
        </p:nvSpPr>
        <p:spPr>
          <a:xfrm>
            <a:off x="2137709" y="4844767"/>
            <a:ext cx="1257227" cy="787238"/>
          </a:xfrm>
          <a:prstGeom prst="roundRect">
            <a:avLst/>
          </a:prstGeom>
          <a:solidFill>
            <a:schemeClr val="accent6">
              <a:lumMod val="20000"/>
              <a:lumOff val="80000"/>
            </a:schemeClr>
          </a:solidFill>
          <a:ln>
            <a:solidFill>
              <a:srgbClr val="00B050"/>
            </a:solidFill>
          </a:ln>
        </p:spPr>
        <p:style>
          <a:lnRef idx="2">
            <a:schemeClr val="accent6"/>
          </a:lnRef>
          <a:fillRef idx="1">
            <a:schemeClr val="lt1"/>
          </a:fillRef>
          <a:effectRef idx="0">
            <a:schemeClr val="accent6"/>
          </a:effectRef>
          <a:fontRef idx="minor">
            <a:schemeClr val="dk1"/>
          </a:fontRef>
        </p:style>
        <p:txBody>
          <a:bodyPr rtlCol="0" anchor="ctr"/>
          <a:lstStyle/>
          <a:p>
            <a:pPr defTabSz="975390" hangingPunct="1"/>
            <a:endParaRPr lang="en-IN" sz="1920" kern="1200" dirty="0">
              <a:solidFill>
                <a:prstClr val="black"/>
              </a:solidFill>
              <a:latin typeface="Calibri" panose="020F0502020204030204"/>
            </a:endParaRPr>
          </a:p>
        </p:txBody>
      </p:sp>
      <p:sp>
        <p:nvSpPr>
          <p:cNvPr id="200" name="Rectangle: Rounded Corners 199">
            <a:extLst>
              <a:ext uri="{FF2B5EF4-FFF2-40B4-BE49-F238E27FC236}">
                <a16:creationId xmlns:a16="http://schemas.microsoft.com/office/drawing/2014/main" id="{EA4E6FFA-EDF2-7925-D33A-D84969E17ECF}"/>
              </a:ext>
            </a:extLst>
          </p:cNvPr>
          <p:cNvSpPr/>
          <p:nvPr/>
        </p:nvSpPr>
        <p:spPr>
          <a:xfrm>
            <a:off x="2189281" y="5094585"/>
            <a:ext cx="1003547" cy="473072"/>
          </a:xfrm>
          <a:prstGeom prst="roundRect">
            <a:avLst/>
          </a:prstGeom>
          <a:solidFill>
            <a:schemeClr val="accent2">
              <a:lumMod val="60000"/>
              <a:lumOff val="4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lIns="97536" tIns="48768" rIns="97536" bIns="48768" rtlCol="0" anchor="ctr"/>
          <a:lstStyle/>
          <a:p>
            <a:pPr defTabSz="975390" hangingPunct="1"/>
            <a:r>
              <a:rPr lang="en-IN" sz="1067" kern="1200" dirty="0">
                <a:solidFill>
                  <a:prstClr val="black"/>
                </a:solidFill>
                <a:latin typeface="Calibri" panose="020F0502020204030204"/>
              </a:rPr>
              <a:t>Print Service (Model)</a:t>
            </a:r>
          </a:p>
        </p:txBody>
      </p:sp>
      <p:sp>
        <p:nvSpPr>
          <p:cNvPr id="201" name="TextBox 200">
            <a:extLst>
              <a:ext uri="{FF2B5EF4-FFF2-40B4-BE49-F238E27FC236}">
                <a16:creationId xmlns:a16="http://schemas.microsoft.com/office/drawing/2014/main" id="{5F7BA0FE-24CA-FE9A-66BA-966E58C9A8DF}"/>
              </a:ext>
            </a:extLst>
          </p:cNvPr>
          <p:cNvSpPr txBox="1"/>
          <p:nvPr/>
        </p:nvSpPr>
        <p:spPr>
          <a:xfrm>
            <a:off x="2653247" y="4791970"/>
            <a:ext cx="773717" cy="322076"/>
          </a:xfrm>
          <a:prstGeom prst="rect">
            <a:avLst/>
          </a:prstGeom>
          <a:noFill/>
        </p:spPr>
        <p:txBody>
          <a:bodyPr wrap="square" rtlCol="0">
            <a:spAutoFit/>
          </a:bodyPr>
          <a:lstStyle/>
          <a:p>
            <a:pPr algn="l" defTabSz="975390" hangingPunct="1"/>
            <a:r>
              <a:rPr lang="en-IN" sz="1493" kern="1200" dirty="0">
                <a:solidFill>
                  <a:srgbClr val="00B050"/>
                </a:solidFill>
                <a:latin typeface="Calibri" panose="020F0502020204030204"/>
                <a:ea typeface="+mn-ea"/>
                <a:cs typeface="+mn-cs"/>
              </a:rPr>
              <a:t>Pod n</a:t>
            </a:r>
          </a:p>
        </p:txBody>
      </p:sp>
      <p:cxnSp>
        <p:nvCxnSpPr>
          <p:cNvPr id="202" name="Straight Connector 201">
            <a:extLst>
              <a:ext uri="{FF2B5EF4-FFF2-40B4-BE49-F238E27FC236}">
                <a16:creationId xmlns:a16="http://schemas.microsoft.com/office/drawing/2014/main" id="{7DB01F8A-9FF2-BDCC-E8E2-BB47A9AD6346}"/>
              </a:ext>
            </a:extLst>
          </p:cNvPr>
          <p:cNvCxnSpPr>
            <a:cxnSpLocks/>
          </p:cNvCxnSpPr>
          <p:nvPr/>
        </p:nvCxnSpPr>
        <p:spPr>
          <a:xfrm>
            <a:off x="1821938" y="5238386"/>
            <a:ext cx="250947" cy="0"/>
          </a:xfrm>
          <a:prstGeom prst="line">
            <a:avLst/>
          </a:prstGeom>
          <a:ln w="28575">
            <a:solidFill>
              <a:srgbClr val="00B050"/>
            </a:solidFill>
            <a:prstDash val="sysDot"/>
          </a:ln>
        </p:spPr>
        <p:style>
          <a:lnRef idx="2">
            <a:schemeClr val="accent6"/>
          </a:lnRef>
          <a:fillRef idx="1">
            <a:schemeClr val="lt1"/>
          </a:fillRef>
          <a:effectRef idx="0">
            <a:schemeClr val="accent6"/>
          </a:effectRef>
          <a:fontRef idx="minor">
            <a:schemeClr val="dk1"/>
          </a:fontRef>
        </p:style>
      </p:cxnSp>
      <p:sp>
        <p:nvSpPr>
          <p:cNvPr id="203" name="Rectangle: Rounded Corners 202">
            <a:extLst>
              <a:ext uri="{FF2B5EF4-FFF2-40B4-BE49-F238E27FC236}">
                <a16:creationId xmlns:a16="http://schemas.microsoft.com/office/drawing/2014/main" id="{5CCA7007-011D-5230-56DD-7007521C4D50}"/>
              </a:ext>
            </a:extLst>
          </p:cNvPr>
          <p:cNvSpPr/>
          <p:nvPr/>
        </p:nvSpPr>
        <p:spPr>
          <a:xfrm>
            <a:off x="487853" y="5932930"/>
            <a:ext cx="1257227" cy="787238"/>
          </a:xfrm>
          <a:prstGeom prst="roundRect">
            <a:avLst/>
          </a:prstGeom>
          <a:solidFill>
            <a:schemeClr val="accent6">
              <a:lumMod val="20000"/>
              <a:lumOff val="80000"/>
            </a:schemeClr>
          </a:solidFill>
          <a:ln>
            <a:solidFill>
              <a:srgbClr val="00B050"/>
            </a:solidFill>
          </a:ln>
        </p:spPr>
        <p:style>
          <a:lnRef idx="2">
            <a:schemeClr val="accent6"/>
          </a:lnRef>
          <a:fillRef idx="1">
            <a:schemeClr val="lt1"/>
          </a:fillRef>
          <a:effectRef idx="0">
            <a:schemeClr val="accent6"/>
          </a:effectRef>
          <a:fontRef idx="minor">
            <a:schemeClr val="dk1"/>
          </a:fontRef>
        </p:style>
        <p:txBody>
          <a:bodyPr rtlCol="0" anchor="ctr"/>
          <a:lstStyle/>
          <a:p>
            <a:pPr defTabSz="975390" hangingPunct="1"/>
            <a:endParaRPr lang="en-IN" sz="1920" kern="1200" dirty="0">
              <a:solidFill>
                <a:prstClr val="black"/>
              </a:solidFill>
              <a:latin typeface="Calibri" panose="020F0502020204030204"/>
            </a:endParaRPr>
          </a:p>
        </p:txBody>
      </p:sp>
      <p:sp>
        <p:nvSpPr>
          <p:cNvPr id="204" name="Rectangle: Rounded Corners 203">
            <a:extLst>
              <a:ext uri="{FF2B5EF4-FFF2-40B4-BE49-F238E27FC236}">
                <a16:creationId xmlns:a16="http://schemas.microsoft.com/office/drawing/2014/main" id="{DE351E24-8C78-D4AD-7862-73CA97A8C444}"/>
              </a:ext>
            </a:extLst>
          </p:cNvPr>
          <p:cNvSpPr/>
          <p:nvPr/>
        </p:nvSpPr>
        <p:spPr>
          <a:xfrm>
            <a:off x="539425" y="6182748"/>
            <a:ext cx="1003547" cy="473072"/>
          </a:xfrm>
          <a:prstGeom prst="roundRect">
            <a:avLst/>
          </a:prstGeom>
          <a:solidFill>
            <a:schemeClr val="accent2">
              <a:lumMod val="60000"/>
              <a:lumOff val="4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lIns="97536" tIns="48768" rIns="97536" bIns="48768" rtlCol="0" anchor="ctr"/>
          <a:lstStyle/>
          <a:p>
            <a:pPr defTabSz="975390" hangingPunct="1"/>
            <a:r>
              <a:rPr lang="en-IN" sz="1067" kern="1200" dirty="0">
                <a:solidFill>
                  <a:prstClr val="black"/>
                </a:solidFill>
                <a:latin typeface="Calibri" panose="020F0502020204030204"/>
              </a:rPr>
              <a:t>Format Service (Model)</a:t>
            </a:r>
          </a:p>
        </p:txBody>
      </p:sp>
      <p:sp>
        <p:nvSpPr>
          <p:cNvPr id="205" name="TextBox 204">
            <a:extLst>
              <a:ext uri="{FF2B5EF4-FFF2-40B4-BE49-F238E27FC236}">
                <a16:creationId xmlns:a16="http://schemas.microsoft.com/office/drawing/2014/main" id="{D4163B0B-476B-3794-5053-1510ACB3FB15}"/>
              </a:ext>
            </a:extLst>
          </p:cNvPr>
          <p:cNvSpPr txBox="1"/>
          <p:nvPr/>
        </p:nvSpPr>
        <p:spPr>
          <a:xfrm>
            <a:off x="3337219" y="6000540"/>
            <a:ext cx="1184929" cy="393954"/>
          </a:xfrm>
          <a:prstGeom prst="rect">
            <a:avLst/>
          </a:prstGeom>
          <a:noFill/>
        </p:spPr>
        <p:txBody>
          <a:bodyPr wrap="square" lIns="97536" tIns="48768" rIns="97536" bIns="48768" rtlCol="0" anchor="t">
            <a:spAutoFit/>
          </a:bodyPr>
          <a:lstStyle/>
          <a:p>
            <a:pPr algn="l" defTabSz="975390" hangingPunct="1"/>
            <a:r>
              <a:rPr lang="en-IN" sz="1920" kern="1200">
                <a:solidFill>
                  <a:srgbClr val="4472C4"/>
                </a:solidFill>
                <a:latin typeface="Calibri" panose="020F0502020204030204"/>
                <a:ea typeface="+mn-ea"/>
                <a:cs typeface="+mn-cs"/>
              </a:rPr>
              <a:t>Node 3</a:t>
            </a:r>
          </a:p>
        </p:txBody>
      </p:sp>
      <p:sp>
        <p:nvSpPr>
          <p:cNvPr id="206" name="TextBox 205">
            <a:extLst>
              <a:ext uri="{FF2B5EF4-FFF2-40B4-BE49-F238E27FC236}">
                <a16:creationId xmlns:a16="http://schemas.microsoft.com/office/drawing/2014/main" id="{342CF681-EF32-80B3-6ABB-EF70D33F9FFE}"/>
              </a:ext>
            </a:extLst>
          </p:cNvPr>
          <p:cNvSpPr txBox="1"/>
          <p:nvPr/>
        </p:nvSpPr>
        <p:spPr>
          <a:xfrm>
            <a:off x="1003391" y="5880133"/>
            <a:ext cx="773717" cy="322076"/>
          </a:xfrm>
          <a:prstGeom prst="rect">
            <a:avLst/>
          </a:prstGeom>
          <a:noFill/>
        </p:spPr>
        <p:txBody>
          <a:bodyPr wrap="square" rtlCol="0">
            <a:spAutoFit/>
          </a:bodyPr>
          <a:lstStyle/>
          <a:p>
            <a:pPr algn="l" defTabSz="975390" hangingPunct="1"/>
            <a:r>
              <a:rPr lang="en-IN" sz="1493" kern="1200" dirty="0">
                <a:solidFill>
                  <a:srgbClr val="00B050"/>
                </a:solidFill>
                <a:latin typeface="Calibri" panose="020F0502020204030204"/>
                <a:ea typeface="+mn-ea"/>
                <a:cs typeface="+mn-cs"/>
              </a:rPr>
              <a:t>Pod 1</a:t>
            </a:r>
          </a:p>
        </p:txBody>
      </p:sp>
      <p:sp>
        <p:nvSpPr>
          <p:cNvPr id="207" name="Rectangle: Rounded Corners 206">
            <a:extLst>
              <a:ext uri="{FF2B5EF4-FFF2-40B4-BE49-F238E27FC236}">
                <a16:creationId xmlns:a16="http://schemas.microsoft.com/office/drawing/2014/main" id="{1A9ACF0A-536B-7CA7-6D2D-C83E7417B71A}"/>
              </a:ext>
            </a:extLst>
          </p:cNvPr>
          <p:cNvSpPr/>
          <p:nvPr/>
        </p:nvSpPr>
        <p:spPr>
          <a:xfrm>
            <a:off x="2137709" y="5925879"/>
            <a:ext cx="1257227" cy="787238"/>
          </a:xfrm>
          <a:prstGeom prst="roundRect">
            <a:avLst/>
          </a:prstGeom>
          <a:solidFill>
            <a:schemeClr val="accent6">
              <a:lumMod val="20000"/>
              <a:lumOff val="80000"/>
            </a:schemeClr>
          </a:solidFill>
          <a:ln>
            <a:solidFill>
              <a:srgbClr val="00B050"/>
            </a:solidFill>
          </a:ln>
        </p:spPr>
        <p:style>
          <a:lnRef idx="2">
            <a:schemeClr val="accent6"/>
          </a:lnRef>
          <a:fillRef idx="1">
            <a:schemeClr val="lt1"/>
          </a:fillRef>
          <a:effectRef idx="0">
            <a:schemeClr val="accent6"/>
          </a:effectRef>
          <a:fontRef idx="minor">
            <a:schemeClr val="dk1"/>
          </a:fontRef>
        </p:style>
        <p:txBody>
          <a:bodyPr rtlCol="0" anchor="ctr"/>
          <a:lstStyle/>
          <a:p>
            <a:pPr defTabSz="975390" hangingPunct="1"/>
            <a:endParaRPr lang="en-IN" sz="1920" kern="1200" dirty="0">
              <a:solidFill>
                <a:prstClr val="black"/>
              </a:solidFill>
              <a:latin typeface="Calibri" panose="020F0502020204030204"/>
            </a:endParaRPr>
          </a:p>
        </p:txBody>
      </p:sp>
      <p:sp>
        <p:nvSpPr>
          <p:cNvPr id="208" name="Rectangle: Rounded Corners 207">
            <a:extLst>
              <a:ext uri="{FF2B5EF4-FFF2-40B4-BE49-F238E27FC236}">
                <a16:creationId xmlns:a16="http://schemas.microsoft.com/office/drawing/2014/main" id="{9D26B62A-36E4-5299-742F-B21861863487}"/>
              </a:ext>
            </a:extLst>
          </p:cNvPr>
          <p:cNvSpPr/>
          <p:nvPr/>
        </p:nvSpPr>
        <p:spPr>
          <a:xfrm>
            <a:off x="2189281" y="6175697"/>
            <a:ext cx="1003547" cy="473072"/>
          </a:xfrm>
          <a:prstGeom prst="roundRect">
            <a:avLst/>
          </a:prstGeom>
          <a:solidFill>
            <a:schemeClr val="accent2">
              <a:lumMod val="60000"/>
              <a:lumOff val="4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lIns="97536" tIns="48768" rIns="97536" bIns="48768" rtlCol="0" anchor="ctr"/>
          <a:lstStyle/>
          <a:p>
            <a:pPr defTabSz="975390" hangingPunct="1"/>
            <a:r>
              <a:rPr lang="en-IN" sz="1067" kern="1200">
                <a:solidFill>
                  <a:prstClr val="black"/>
                </a:solidFill>
                <a:latin typeface="Calibri" panose="020F0502020204030204"/>
              </a:rPr>
              <a:t>Format Service </a:t>
            </a:r>
            <a:r>
              <a:rPr lang="en-IN" sz="1067" kern="1200" dirty="0">
                <a:solidFill>
                  <a:prstClr val="black"/>
                </a:solidFill>
                <a:latin typeface="Calibri" panose="020F0502020204030204"/>
              </a:rPr>
              <a:t>(Model)</a:t>
            </a:r>
          </a:p>
        </p:txBody>
      </p:sp>
      <p:sp>
        <p:nvSpPr>
          <p:cNvPr id="209" name="TextBox 208">
            <a:extLst>
              <a:ext uri="{FF2B5EF4-FFF2-40B4-BE49-F238E27FC236}">
                <a16:creationId xmlns:a16="http://schemas.microsoft.com/office/drawing/2014/main" id="{FEECFAA8-2731-B945-DCDC-73DC997D0E0E}"/>
              </a:ext>
            </a:extLst>
          </p:cNvPr>
          <p:cNvSpPr txBox="1"/>
          <p:nvPr/>
        </p:nvSpPr>
        <p:spPr>
          <a:xfrm>
            <a:off x="2653247" y="5873081"/>
            <a:ext cx="773717" cy="322076"/>
          </a:xfrm>
          <a:prstGeom prst="rect">
            <a:avLst/>
          </a:prstGeom>
          <a:noFill/>
        </p:spPr>
        <p:txBody>
          <a:bodyPr wrap="square" rtlCol="0">
            <a:spAutoFit/>
          </a:bodyPr>
          <a:lstStyle/>
          <a:p>
            <a:pPr algn="l" defTabSz="975390" hangingPunct="1"/>
            <a:r>
              <a:rPr lang="en-IN" sz="1493" kern="1200" dirty="0">
                <a:solidFill>
                  <a:srgbClr val="00B050"/>
                </a:solidFill>
                <a:latin typeface="Calibri" panose="020F0502020204030204"/>
                <a:ea typeface="+mn-ea"/>
                <a:cs typeface="+mn-cs"/>
              </a:rPr>
              <a:t>Pod n</a:t>
            </a:r>
          </a:p>
        </p:txBody>
      </p:sp>
      <p:cxnSp>
        <p:nvCxnSpPr>
          <p:cNvPr id="210" name="Straight Connector 209">
            <a:extLst>
              <a:ext uri="{FF2B5EF4-FFF2-40B4-BE49-F238E27FC236}">
                <a16:creationId xmlns:a16="http://schemas.microsoft.com/office/drawing/2014/main" id="{E92F6727-60FB-E501-F804-10F0E382537D}"/>
              </a:ext>
            </a:extLst>
          </p:cNvPr>
          <p:cNvCxnSpPr>
            <a:cxnSpLocks/>
          </p:cNvCxnSpPr>
          <p:nvPr/>
        </p:nvCxnSpPr>
        <p:spPr>
          <a:xfrm>
            <a:off x="1821938" y="6319498"/>
            <a:ext cx="250947" cy="0"/>
          </a:xfrm>
          <a:prstGeom prst="line">
            <a:avLst/>
          </a:prstGeom>
          <a:ln w="28575">
            <a:solidFill>
              <a:srgbClr val="00B050"/>
            </a:solidFill>
            <a:prstDash val="sysDot"/>
          </a:ln>
        </p:spPr>
        <p:style>
          <a:lnRef idx="2">
            <a:schemeClr val="accent6"/>
          </a:lnRef>
          <a:fillRef idx="1">
            <a:schemeClr val="lt1"/>
          </a:fillRef>
          <a:effectRef idx="0">
            <a:schemeClr val="accent6"/>
          </a:effectRef>
          <a:fontRef idx="minor">
            <a:schemeClr val="dk1"/>
          </a:fontRef>
        </p:style>
      </p:cxnSp>
      <p:sp>
        <p:nvSpPr>
          <p:cNvPr id="211" name="Rectangle: Rounded Corners 210">
            <a:extLst>
              <a:ext uri="{FF2B5EF4-FFF2-40B4-BE49-F238E27FC236}">
                <a16:creationId xmlns:a16="http://schemas.microsoft.com/office/drawing/2014/main" id="{DB8498C6-95DF-BCC8-CED5-B1DA6CDEBC80}"/>
              </a:ext>
            </a:extLst>
          </p:cNvPr>
          <p:cNvSpPr/>
          <p:nvPr/>
        </p:nvSpPr>
        <p:spPr>
          <a:xfrm>
            <a:off x="487853" y="7365856"/>
            <a:ext cx="1257227" cy="787238"/>
          </a:xfrm>
          <a:prstGeom prst="roundRect">
            <a:avLst/>
          </a:prstGeom>
          <a:solidFill>
            <a:schemeClr val="accent6">
              <a:lumMod val="20000"/>
              <a:lumOff val="80000"/>
            </a:schemeClr>
          </a:solidFill>
          <a:ln>
            <a:solidFill>
              <a:srgbClr val="00B050"/>
            </a:solidFill>
          </a:ln>
        </p:spPr>
        <p:style>
          <a:lnRef idx="2">
            <a:schemeClr val="accent6"/>
          </a:lnRef>
          <a:fillRef idx="1">
            <a:schemeClr val="lt1"/>
          </a:fillRef>
          <a:effectRef idx="0">
            <a:schemeClr val="accent6"/>
          </a:effectRef>
          <a:fontRef idx="minor">
            <a:schemeClr val="dk1"/>
          </a:fontRef>
        </p:style>
        <p:txBody>
          <a:bodyPr rtlCol="0" anchor="ctr"/>
          <a:lstStyle/>
          <a:p>
            <a:pPr defTabSz="975390" hangingPunct="1"/>
            <a:endParaRPr lang="en-IN" sz="1920" kern="1200" dirty="0">
              <a:solidFill>
                <a:prstClr val="black"/>
              </a:solidFill>
              <a:latin typeface="Calibri" panose="020F0502020204030204"/>
            </a:endParaRPr>
          </a:p>
        </p:txBody>
      </p:sp>
      <p:sp>
        <p:nvSpPr>
          <p:cNvPr id="212" name="Rectangle: Rounded Corners 211">
            <a:extLst>
              <a:ext uri="{FF2B5EF4-FFF2-40B4-BE49-F238E27FC236}">
                <a16:creationId xmlns:a16="http://schemas.microsoft.com/office/drawing/2014/main" id="{7AC9B22F-62AA-791C-B817-FA5478804D25}"/>
              </a:ext>
            </a:extLst>
          </p:cNvPr>
          <p:cNvSpPr/>
          <p:nvPr/>
        </p:nvSpPr>
        <p:spPr>
          <a:xfrm>
            <a:off x="539425" y="7615674"/>
            <a:ext cx="1003547" cy="473072"/>
          </a:xfrm>
          <a:prstGeom prst="roundRect">
            <a:avLst/>
          </a:prstGeom>
          <a:solidFill>
            <a:schemeClr val="accent2">
              <a:lumMod val="60000"/>
              <a:lumOff val="40000"/>
            </a:schemeClr>
          </a:solidFill>
        </p:spPr>
        <p:style>
          <a:lnRef idx="2">
            <a:schemeClr val="accent6"/>
          </a:lnRef>
          <a:fillRef idx="1">
            <a:schemeClr val="lt1"/>
          </a:fillRef>
          <a:effectRef idx="0">
            <a:schemeClr val="accent6"/>
          </a:effectRef>
          <a:fontRef idx="minor">
            <a:schemeClr val="dk1"/>
          </a:fontRef>
        </p:style>
        <p:txBody>
          <a:bodyPr lIns="97536" tIns="48768" rIns="97536" bIns="48768" rtlCol="0" anchor="ctr"/>
          <a:lstStyle/>
          <a:p>
            <a:pPr defTabSz="975390" hangingPunct="1"/>
            <a:r>
              <a:rPr lang="en-IN" sz="1067" kern="1200" dirty="0">
                <a:solidFill>
                  <a:prstClr val="black"/>
                </a:solidFill>
                <a:latin typeface="Calibri" panose="020F0502020204030204"/>
              </a:rPr>
              <a:t>Comment Service (Model)</a:t>
            </a:r>
            <a:endParaRPr lang="en-IN" sz="1067" kern="1200">
              <a:solidFill>
                <a:prstClr val="black"/>
              </a:solidFill>
              <a:latin typeface="Calibri" panose="020F0502020204030204"/>
              <a:cs typeface="Calibri"/>
            </a:endParaRPr>
          </a:p>
        </p:txBody>
      </p:sp>
      <p:sp>
        <p:nvSpPr>
          <p:cNvPr id="213" name="TextBox 212">
            <a:extLst>
              <a:ext uri="{FF2B5EF4-FFF2-40B4-BE49-F238E27FC236}">
                <a16:creationId xmlns:a16="http://schemas.microsoft.com/office/drawing/2014/main" id="{2220206E-066D-CA61-67D2-6904DE436B0B}"/>
              </a:ext>
            </a:extLst>
          </p:cNvPr>
          <p:cNvSpPr txBox="1"/>
          <p:nvPr/>
        </p:nvSpPr>
        <p:spPr>
          <a:xfrm>
            <a:off x="1003391" y="7313059"/>
            <a:ext cx="773717" cy="322076"/>
          </a:xfrm>
          <a:prstGeom prst="rect">
            <a:avLst/>
          </a:prstGeom>
          <a:noFill/>
        </p:spPr>
        <p:txBody>
          <a:bodyPr wrap="square" rtlCol="0">
            <a:spAutoFit/>
          </a:bodyPr>
          <a:lstStyle/>
          <a:p>
            <a:pPr algn="l" defTabSz="975390" hangingPunct="1"/>
            <a:r>
              <a:rPr lang="en-IN" sz="1493" kern="1200" dirty="0">
                <a:solidFill>
                  <a:srgbClr val="00B050"/>
                </a:solidFill>
                <a:latin typeface="Calibri" panose="020F0502020204030204"/>
                <a:ea typeface="+mn-ea"/>
                <a:cs typeface="+mn-cs"/>
              </a:rPr>
              <a:t>Pod 1</a:t>
            </a:r>
          </a:p>
        </p:txBody>
      </p:sp>
      <p:sp>
        <p:nvSpPr>
          <p:cNvPr id="214" name="Rectangle: Rounded Corners 213">
            <a:extLst>
              <a:ext uri="{FF2B5EF4-FFF2-40B4-BE49-F238E27FC236}">
                <a16:creationId xmlns:a16="http://schemas.microsoft.com/office/drawing/2014/main" id="{7BEFF9E2-C409-7B27-2AC6-6D4367C389C9}"/>
              </a:ext>
            </a:extLst>
          </p:cNvPr>
          <p:cNvSpPr/>
          <p:nvPr/>
        </p:nvSpPr>
        <p:spPr>
          <a:xfrm>
            <a:off x="2137709" y="7358804"/>
            <a:ext cx="1257227" cy="787238"/>
          </a:xfrm>
          <a:prstGeom prst="roundRect">
            <a:avLst/>
          </a:prstGeom>
          <a:solidFill>
            <a:schemeClr val="accent6">
              <a:lumMod val="20000"/>
              <a:lumOff val="80000"/>
            </a:schemeClr>
          </a:solidFill>
          <a:ln>
            <a:solidFill>
              <a:srgbClr val="00B050"/>
            </a:solidFill>
          </a:ln>
        </p:spPr>
        <p:style>
          <a:lnRef idx="2">
            <a:schemeClr val="accent6"/>
          </a:lnRef>
          <a:fillRef idx="1">
            <a:schemeClr val="lt1"/>
          </a:fillRef>
          <a:effectRef idx="0">
            <a:schemeClr val="accent6"/>
          </a:effectRef>
          <a:fontRef idx="minor">
            <a:schemeClr val="dk1"/>
          </a:fontRef>
        </p:style>
        <p:txBody>
          <a:bodyPr rtlCol="0" anchor="ctr"/>
          <a:lstStyle/>
          <a:p>
            <a:pPr defTabSz="975390" hangingPunct="1"/>
            <a:endParaRPr lang="en-IN" sz="1920" kern="1200" dirty="0">
              <a:solidFill>
                <a:prstClr val="black"/>
              </a:solidFill>
              <a:latin typeface="Calibri" panose="020F0502020204030204"/>
            </a:endParaRPr>
          </a:p>
        </p:txBody>
      </p:sp>
      <p:sp>
        <p:nvSpPr>
          <p:cNvPr id="215" name="Rectangle: Rounded Corners 214">
            <a:extLst>
              <a:ext uri="{FF2B5EF4-FFF2-40B4-BE49-F238E27FC236}">
                <a16:creationId xmlns:a16="http://schemas.microsoft.com/office/drawing/2014/main" id="{1304F567-8CA2-DEDA-0682-0215F86CC7E4}"/>
              </a:ext>
            </a:extLst>
          </p:cNvPr>
          <p:cNvSpPr/>
          <p:nvPr/>
        </p:nvSpPr>
        <p:spPr>
          <a:xfrm>
            <a:off x="2189281" y="7569293"/>
            <a:ext cx="1003547" cy="512400"/>
          </a:xfrm>
          <a:prstGeom prst="roundRect">
            <a:avLst/>
          </a:prstGeom>
          <a:solidFill>
            <a:schemeClr val="accent2">
              <a:lumMod val="60000"/>
              <a:lumOff val="40000"/>
            </a:schemeClr>
          </a:solidFill>
        </p:spPr>
        <p:style>
          <a:lnRef idx="2">
            <a:schemeClr val="accent6"/>
          </a:lnRef>
          <a:fillRef idx="1">
            <a:schemeClr val="lt1"/>
          </a:fillRef>
          <a:effectRef idx="0">
            <a:schemeClr val="accent6"/>
          </a:effectRef>
          <a:fontRef idx="minor">
            <a:schemeClr val="dk1"/>
          </a:fontRef>
        </p:style>
        <p:txBody>
          <a:bodyPr lIns="97536" tIns="48768" rIns="97536" bIns="48768" rtlCol="0" anchor="ctr"/>
          <a:lstStyle/>
          <a:p>
            <a:pPr defTabSz="975390" hangingPunct="1"/>
            <a:r>
              <a:rPr lang="en-IN" sz="1120" kern="1200" dirty="0">
                <a:solidFill>
                  <a:prstClr val="black"/>
                </a:solidFill>
                <a:latin typeface="Calibri" panose="020F0502020204030204"/>
              </a:rPr>
              <a:t>Comment Service (Model)</a:t>
            </a:r>
            <a:endParaRPr lang="en-IN" sz="1120" kern="1200">
              <a:solidFill>
                <a:prstClr val="black"/>
              </a:solidFill>
              <a:latin typeface="Calibri" panose="020F0502020204030204"/>
              <a:cs typeface="Calibri"/>
            </a:endParaRPr>
          </a:p>
        </p:txBody>
      </p:sp>
      <p:sp>
        <p:nvSpPr>
          <p:cNvPr id="216" name="TextBox 215">
            <a:extLst>
              <a:ext uri="{FF2B5EF4-FFF2-40B4-BE49-F238E27FC236}">
                <a16:creationId xmlns:a16="http://schemas.microsoft.com/office/drawing/2014/main" id="{5F30DCBB-EED7-4F95-88D1-AA596A939F06}"/>
              </a:ext>
            </a:extLst>
          </p:cNvPr>
          <p:cNvSpPr txBox="1"/>
          <p:nvPr/>
        </p:nvSpPr>
        <p:spPr>
          <a:xfrm>
            <a:off x="2653247" y="7306007"/>
            <a:ext cx="773717" cy="322076"/>
          </a:xfrm>
          <a:prstGeom prst="rect">
            <a:avLst/>
          </a:prstGeom>
          <a:noFill/>
        </p:spPr>
        <p:txBody>
          <a:bodyPr wrap="square" rtlCol="0">
            <a:spAutoFit/>
          </a:bodyPr>
          <a:lstStyle/>
          <a:p>
            <a:pPr algn="l" defTabSz="975390" hangingPunct="1"/>
            <a:r>
              <a:rPr lang="en-IN" sz="1493" kern="1200" dirty="0">
                <a:solidFill>
                  <a:srgbClr val="00B050"/>
                </a:solidFill>
                <a:latin typeface="Calibri" panose="020F0502020204030204"/>
                <a:ea typeface="+mn-ea"/>
                <a:cs typeface="+mn-cs"/>
              </a:rPr>
              <a:t>Pod n</a:t>
            </a:r>
          </a:p>
        </p:txBody>
      </p:sp>
      <p:cxnSp>
        <p:nvCxnSpPr>
          <p:cNvPr id="217" name="Straight Connector 216">
            <a:extLst>
              <a:ext uri="{FF2B5EF4-FFF2-40B4-BE49-F238E27FC236}">
                <a16:creationId xmlns:a16="http://schemas.microsoft.com/office/drawing/2014/main" id="{98FF138C-0DD1-835F-00B2-0D495698497A}"/>
              </a:ext>
            </a:extLst>
          </p:cNvPr>
          <p:cNvCxnSpPr>
            <a:cxnSpLocks/>
          </p:cNvCxnSpPr>
          <p:nvPr/>
        </p:nvCxnSpPr>
        <p:spPr>
          <a:xfrm>
            <a:off x="1821938" y="7752423"/>
            <a:ext cx="250947" cy="0"/>
          </a:xfrm>
          <a:prstGeom prst="line">
            <a:avLst/>
          </a:prstGeom>
          <a:ln w="28575">
            <a:solidFill>
              <a:srgbClr val="00B050"/>
            </a:solidFill>
            <a:prstDash val="sysDot"/>
          </a:ln>
        </p:spPr>
        <p:style>
          <a:lnRef idx="2">
            <a:schemeClr val="accent6"/>
          </a:lnRef>
          <a:fillRef idx="1">
            <a:schemeClr val="lt1"/>
          </a:fillRef>
          <a:effectRef idx="0">
            <a:schemeClr val="accent6"/>
          </a:effectRef>
          <a:fontRef idx="minor">
            <a:schemeClr val="dk1"/>
          </a:fontRef>
        </p:style>
      </p:cxnSp>
      <p:sp>
        <p:nvSpPr>
          <p:cNvPr id="329" name="Rectangle: Rounded Corners 328">
            <a:extLst>
              <a:ext uri="{FF2B5EF4-FFF2-40B4-BE49-F238E27FC236}">
                <a16:creationId xmlns:a16="http://schemas.microsoft.com/office/drawing/2014/main" id="{B9E1B9DA-1356-DEDE-F763-4F1529B7AC29}"/>
              </a:ext>
            </a:extLst>
          </p:cNvPr>
          <p:cNvSpPr/>
          <p:nvPr/>
        </p:nvSpPr>
        <p:spPr>
          <a:xfrm>
            <a:off x="4513690" y="4773665"/>
            <a:ext cx="3963042" cy="913658"/>
          </a:xfrm>
          <a:prstGeom prst="roundRect">
            <a:avLst/>
          </a:prstGeom>
          <a:solidFill>
            <a:schemeClr val="accent1">
              <a:lumMod val="20000"/>
              <a:lumOff val="80000"/>
            </a:schemeClr>
          </a:solidFill>
          <a:ln w="19050">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defTabSz="975390" hangingPunct="1"/>
            <a:endParaRPr lang="en-IN" sz="1920" kern="1200" dirty="0">
              <a:ln w="0"/>
              <a:solidFill>
                <a:srgbClr val="4472C4"/>
              </a:solidFill>
              <a:effectLst>
                <a:outerShdw blurRad="38100" dist="25400" dir="5400000" algn="ctr" rotWithShape="0">
                  <a:srgbClr val="6E747A">
                    <a:alpha val="43000"/>
                  </a:srgbClr>
                </a:outerShdw>
              </a:effectLst>
              <a:latin typeface="Calibri" panose="020F0502020204030204"/>
            </a:endParaRPr>
          </a:p>
        </p:txBody>
      </p:sp>
      <p:sp>
        <p:nvSpPr>
          <p:cNvPr id="330" name="TextBox 329">
            <a:extLst>
              <a:ext uri="{FF2B5EF4-FFF2-40B4-BE49-F238E27FC236}">
                <a16:creationId xmlns:a16="http://schemas.microsoft.com/office/drawing/2014/main" id="{088DA0BA-5F7C-9E57-FB44-4570AF2DC2E3}"/>
              </a:ext>
            </a:extLst>
          </p:cNvPr>
          <p:cNvSpPr txBox="1"/>
          <p:nvPr/>
        </p:nvSpPr>
        <p:spPr>
          <a:xfrm>
            <a:off x="7456074" y="4851819"/>
            <a:ext cx="1184929" cy="393954"/>
          </a:xfrm>
          <a:prstGeom prst="rect">
            <a:avLst/>
          </a:prstGeom>
          <a:noFill/>
        </p:spPr>
        <p:txBody>
          <a:bodyPr wrap="square" lIns="97536" tIns="48768" rIns="97536" bIns="48768" rtlCol="0" anchor="t">
            <a:spAutoFit/>
          </a:bodyPr>
          <a:lstStyle/>
          <a:p>
            <a:pPr algn="l" defTabSz="975390" hangingPunct="1"/>
            <a:r>
              <a:rPr lang="en-IN" sz="1920" kern="1200">
                <a:solidFill>
                  <a:srgbClr val="4472C4"/>
                </a:solidFill>
                <a:latin typeface="Calibri" panose="020F0502020204030204"/>
                <a:ea typeface="+mn-ea"/>
                <a:cs typeface="+mn-cs"/>
              </a:rPr>
              <a:t>Node 2</a:t>
            </a:r>
          </a:p>
        </p:txBody>
      </p:sp>
      <p:sp>
        <p:nvSpPr>
          <p:cNvPr id="331" name="Rectangle: Rounded Corners 330">
            <a:extLst>
              <a:ext uri="{FF2B5EF4-FFF2-40B4-BE49-F238E27FC236}">
                <a16:creationId xmlns:a16="http://schemas.microsoft.com/office/drawing/2014/main" id="{343FF374-5861-339D-8E87-A4B3A84979E1}"/>
              </a:ext>
            </a:extLst>
          </p:cNvPr>
          <p:cNvSpPr/>
          <p:nvPr/>
        </p:nvSpPr>
        <p:spPr>
          <a:xfrm>
            <a:off x="4513690" y="3630223"/>
            <a:ext cx="3963042" cy="913658"/>
          </a:xfrm>
          <a:prstGeom prst="roundRect">
            <a:avLst/>
          </a:prstGeom>
          <a:solidFill>
            <a:schemeClr val="accent1">
              <a:lumMod val="20000"/>
              <a:lumOff val="80000"/>
            </a:schemeClr>
          </a:solidFill>
          <a:ln w="19050">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defTabSz="975390" hangingPunct="1"/>
            <a:endParaRPr lang="en-IN" sz="1920" kern="1200" dirty="0">
              <a:ln w="0"/>
              <a:solidFill>
                <a:srgbClr val="4472C4"/>
              </a:solidFill>
              <a:effectLst>
                <a:outerShdw blurRad="38100" dist="25400" dir="5400000" algn="ctr" rotWithShape="0">
                  <a:srgbClr val="6E747A">
                    <a:alpha val="43000"/>
                  </a:srgbClr>
                </a:outerShdw>
              </a:effectLst>
              <a:latin typeface="Calibri" panose="020F0502020204030204"/>
            </a:endParaRPr>
          </a:p>
        </p:txBody>
      </p:sp>
      <p:sp>
        <p:nvSpPr>
          <p:cNvPr id="332" name="Rectangle: Rounded Corners 331">
            <a:extLst>
              <a:ext uri="{FF2B5EF4-FFF2-40B4-BE49-F238E27FC236}">
                <a16:creationId xmlns:a16="http://schemas.microsoft.com/office/drawing/2014/main" id="{558D2023-772F-6318-D492-CD0C74676CDF}"/>
              </a:ext>
            </a:extLst>
          </p:cNvPr>
          <p:cNvSpPr/>
          <p:nvPr/>
        </p:nvSpPr>
        <p:spPr>
          <a:xfrm>
            <a:off x="4606709" y="3674534"/>
            <a:ext cx="1257227" cy="787238"/>
          </a:xfrm>
          <a:prstGeom prst="roundRect">
            <a:avLst/>
          </a:prstGeom>
          <a:solidFill>
            <a:schemeClr val="accent6">
              <a:lumMod val="20000"/>
              <a:lumOff val="80000"/>
            </a:schemeClr>
          </a:solidFill>
          <a:ln>
            <a:solidFill>
              <a:srgbClr val="00B050"/>
            </a:solidFill>
          </a:ln>
        </p:spPr>
        <p:style>
          <a:lnRef idx="2">
            <a:schemeClr val="accent6"/>
          </a:lnRef>
          <a:fillRef idx="1">
            <a:schemeClr val="lt1"/>
          </a:fillRef>
          <a:effectRef idx="0">
            <a:schemeClr val="accent6"/>
          </a:effectRef>
          <a:fontRef idx="minor">
            <a:schemeClr val="dk1"/>
          </a:fontRef>
        </p:style>
        <p:txBody>
          <a:bodyPr rtlCol="0" anchor="ctr"/>
          <a:lstStyle/>
          <a:p>
            <a:pPr defTabSz="975390" hangingPunct="1"/>
            <a:endParaRPr lang="en-IN" sz="1920" kern="1200" dirty="0">
              <a:solidFill>
                <a:prstClr val="black"/>
              </a:solidFill>
              <a:latin typeface="Calibri" panose="020F0502020204030204"/>
            </a:endParaRPr>
          </a:p>
        </p:txBody>
      </p:sp>
      <p:sp>
        <p:nvSpPr>
          <p:cNvPr id="333" name="Rectangle: Rounded Corners 332">
            <a:extLst>
              <a:ext uri="{FF2B5EF4-FFF2-40B4-BE49-F238E27FC236}">
                <a16:creationId xmlns:a16="http://schemas.microsoft.com/office/drawing/2014/main" id="{D9CEB8D1-A877-CEE4-CC26-58CF71363F2B}"/>
              </a:ext>
            </a:extLst>
          </p:cNvPr>
          <p:cNvSpPr/>
          <p:nvPr/>
        </p:nvSpPr>
        <p:spPr>
          <a:xfrm>
            <a:off x="4658282" y="3924351"/>
            <a:ext cx="1003547" cy="473072"/>
          </a:xfrm>
          <a:prstGeom prst="roundRect">
            <a:avLst/>
          </a:prstGeom>
          <a:solidFill>
            <a:schemeClr val="accent2">
              <a:lumMod val="60000"/>
              <a:lumOff val="4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lIns="97536" tIns="48768" rIns="97536" bIns="48768" rtlCol="0" anchor="ctr"/>
          <a:lstStyle/>
          <a:p>
            <a:pPr defTabSz="975390" hangingPunct="1"/>
            <a:r>
              <a:rPr lang="en-IN" sz="960" kern="1200">
                <a:solidFill>
                  <a:prstClr val="black"/>
                </a:solidFill>
                <a:latin typeface="Calibri" panose="020F0502020204030204"/>
              </a:rPr>
              <a:t>Edit Service</a:t>
            </a:r>
            <a:r>
              <a:rPr lang="en-IN" sz="1280" kern="1200" dirty="0">
                <a:solidFill>
                  <a:prstClr val="black"/>
                </a:solidFill>
                <a:latin typeface="Calibri" panose="020F0502020204030204"/>
              </a:rPr>
              <a:t> (Controller)</a:t>
            </a:r>
          </a:p>
        </p:txBody>
      </p:sp>
      <p:cxnSp>
        <p:nvCxnSpPr>
          <p:cNvPr id="334" name="Straight Connector 333">
            <a:extLst>
              <a:ext uri="{FF2B5EF4-FFF2-40B4-BE49-F238E27FC236}">
                <a16:creationId xmlns:a16="http://schemas.microsoft.com/office/drawing/2014/main" id="{92156B39-A06C-AD90-18A6-6A593022771E}"/>
              </a:ext>
            </a:extLst>
          </p:cNvPr>
          <p:cNvCxnSpPr>
            <a:cxnSpLocks/>
          </p:cNvCxnSpPr>
          <p:nvPr/>
        </p:nvCxnSpPr>
        <p:spPr>
          <a:xfrm>
            <a:off x="6387046" y="6874579"/>
            <a:ext cx="0" cy="379877"/>
          </a:xfrm>
          <a:prstGeom prst="line">
            <a:avLst/>
          </a:prstGeom>
          <a:ln w="38100">
            <a:solidFill>
              <a:schemeClr val="accent1"/>
            </a:solidFill>
            <a:prstDash val="sysDot"/>
          </a:ln>
        </p:spPr>
        <p:style>
          <a:lnRef idx="1">
            <a:schemeClr val="accent1"/>
          </a:lnRef>
          <a:fillRef idx="0">
            <a:schemeClr val="accent1"/>
          </a:fillRef>
          <a:effectRef idx="0">
            <a:schemeClr val="accent1"/>
          </a:effectRef>
          <a:fontRef idx="minor">
            <a:schemeClr val="tx1"/>
          </a:fontRef>
        </p:style>
      </p:cxnSp>
      <p:sp>
        <p:nvSpPr>
          <p:cNvPr id="335" name="TextBox 334">
            <a:extLst>
              <a:ext uri="{FF2B5EF4-FFF2-40B4-BE49-F238E27FC236}">
                <a16:creationId xmlns:a16="http://schemas.microsoft.com/office/drawing/2014/main" id="{FC223908-04BA-80ED-A9ED-0B123823D317}"/>
              </a:ext>
            </a:extLst>
          </p:cNvPr>
          <p:cNvSpPr txBox="1"/>
          <p:nvPr/>
        </p:nvSpPr>
        <p:spPr>
          <a:xfrm>
            <a:off x="7456076" y="3687396"/>
            <a:ext cx="1184929" cy="393954"/>
          </a:xfrm>
          <a:prstGeom prst="rect">
            <a:avLst/>
          </a:prstGeom>
          <a:noFill/>
        </p:spPr>
        <p:txBody>
          <a:bodyPr wrap="square" lIns="97536" tIns="48768" rIns="97536" bIns="48768" rtlCol="0" anchor="t">
            <a:spAutoFit/>
          </a:bodyPr>
          <a:lstStyle/>
          <a:p>
            <a:pPr algn="l" defTabSz="975390" hangingPunct="1"/>
            <a:r>
              <a:rPr lang="en-IN" sz="1920" kern="1200">
                <a:solidFill>
                  <a:srgbClr val="4472C4"/>
                </a:solidFill>
                <a:latin typeface="Calibri" panose="020F0502020204030204"/>
                <a:ea typeface="+mn-ea"/>
                <a:cs typeface="+mn-cs"/>
              </a:rPr>
              <a:t>Node 1</a:t>
            </a:r>
          </a:p>
        </p:txBody>
      </p:sp>
      <p:sp>
        <p:nvSpPr>
          <p:cNvPr id="336" name="Rectangle: Rounded Corners 335">
            <a:extLst>
              <a:ext uri="{FF2B5EF4-FFF2-40B4-BE49-F238E27FC236}">
                <a16:creationId xmlns:a16="http://schemas.microsoft.com/office/drawing/2014/main" id="{C48A71E9-F368-BCE2-B70F-1869B66468EF}"/>
              </a:ext>
            </a:extLst>
          </p:cNvPr>
          <p:cNvSpPr/>
          <p:nvPr/>
        </p:nvSpPr>
        <p:spPr>
          <a:xfrm>
            <a:off x="4513690" y="5865772"/>
            <a:ext cx="3963042" cy="913658"/>
          </a:xfrm>
          <a:prstGeom prst="roundRect">
            <a:avLst/>
          </a:prstGeom>
          <a:solidFill>
            <a:schemeClr val="accent1">
              <a:lumMod val="20000"/>
              <a:lumOff val="80000"/>
            </a:schemeClr>
          </a:solidFill>
          <a:ln w="19050">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defTabSz="975390" hangingPunct="1"/>
            <a:endParaRPr lang="en-IN" sz="1920" kern="1200" dirty="0">
              <a:ln w="0"/>
              <a:solidFill>
                <a:srgbClr val="4472C4"/>
              </a:solidFill>
              <a:effectLst>
                <a:outerShdw blurRad="38100" dist="25400" dir="5400000" algn="ctr" rotWithShape="0">
                  <a:srgbClr val="6E747A">
                    <a:alpha val="43000"/>
                  </a:srgbClr>
                </a:outerShdw>
              </a:effectLst>
              <a:latin typeface="Calibri" panose="020F0502020204030204"/>
            </a:endParaRPr>
          </a:p>
        </p:txBody>
      </p:sp>
      <p:sp>
        <p:nvSpPr>
          <p:cNvPr id="337" name="Rectangle: Rounded Corners 336">
            <a:extLst>
              <a:ext uri="{FF2B5EF4-FFF2-40B4-BE49-F238E27FC236}">
                <a16:creationId xmlns:a16="http://schemas.microsoft.com/office/drawing/2014/main" id="{8C7B9911-5B19-D6D7-BA29-6FA7E5A834CE}"/>
              </a:ext>
            </a:extLst>
          </p:cNvPr>
          <p:cNvSpPr/>
          <p:nvPr/>
        </p:nvSpPr>
        <p:spPr>
          <a:xfrm>
            <a:off x="4513690" y="7291169"/>
            <a:ext cx="3963042" cy="913658"/>
          </a:xfrm>
          <a:prstGeom prst="roundRect">
            <a:avLst/>
          </a:prstGeom>
          <a:solidFill>
            <a:schemeClr val="accent1">
              <a:lumMod val="20000"/>
              <a:lumOff val="80000"/>
            </a:schemeClr>
          </a:solidFill>
          <a:ln w="19050">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defTabSz="975390" hangingPunct="1"/>
            <a:endParaRPr lang="en-IN" sz="1920" kern="1200" dirty="0">
              <a:ln w="0"/>
              <a:solidFill>
                <a:srgbClr val="4472C4"/>
              </a:solidFill>
              <a:effectLst>
                <a:outerShdw blurRad="38100" dist="25400" dir="5400000" algn="ctr" rotWithShape="0">
                  <a:srgbClr val="6E747A">
                    <a:alpha val="43000"/>
                  </a:srgbClr>
                </a:outerShdw>
              </a:effectLst>
              <a:latin typeface="Calibri" panose="020F0502020204030204"/>
            </a:endParaRPr>
          </a:p>
        </p:txBody>
      </p:sp>
      <p:sp>
        <p:nvSpPr>
          <p:cNvPr id="338" name="TextBox 337">
            <a:extLst>
              <a:ext uri="{FF2B5EF4-FFF2-40B4-BE49-F238E27FC236}">
                <a16:creationId xmlns:a16="http://schemas.microsoft.com/office/drawing/2014/main" id="{7911C494-F4E9-E825-E715-5E31C2FC97DE}"/>
              </a:ext>
            </a:extLst>
          </p:cNvPr>
          <p:cNvSpPr txBox="1"/>
          <p:nvPr/>
        </p:nvSpPr>
        <p:spPr>
          <a:xfrm>
            <a:off x="7458098" y="7406433"/>
            <a:ext cx="1184929" cy="393954"/>
          </a:xfrm>
          <a:prstGeom prst="rect">
            <a:avLst/>
          </a:prstGeom>
          <a:noFill/>
        </p:spPr>
        <p:txBody>
          <a:bodyPr wrap="square" lIns="97536" tIns="48768" rIns="97536" bIns="48768" rtlCol="0" anchor="t">
            <a:spAutoFit/>
          </a:bodyPr>
          <a:lstStyle/>
          <a:p>
            <a:pPr algn="l" defTabSz="975390" hangingPunct="1"/>
            <a:r>
              <a:rPr lang="en-IN" sz="1920" kern="1200">
                <a:solidFill>
                  <a:srgbClr val="4472C4"/>
                </a:solidFill>
                <a:latin typeface="Calibri" panose="020F0502020204030204"/>
                <a:ea typeface="+mn-ea"/>
                <a:cs typeface="+mn-cs"/>
              </a:rPr>
              <a:t>Node k</a:t>
            </a:r>
          </a:p>
        </p:txBody>
      </p:sp>
      <p:sp>
        <p:nvSpPr>
          <p:cNvPr id="339" name="TextBox 338">
            <a:extLst>
              <a:ext uri="{FF2B5EF4-FFF2-40B4-BE49-F238E27FC236}">
                <a16:creationId xmlns:a16="http://schemas.microsoft.com/office/drawing/2014/main" id="{CA9CF826-BD21-23DE-8091-74D1516E0FDD}"/>
              </a:ext>
            </a:extLst>
          </p:cNvPr>
          <p:cNvSpPr txBox="1"/>
          <p:nvPr/>
        </p:nvSpPr>
        <p:spPr>
          <a:xfrm>
            <a:off x="5122248" y="3621736"/>
            <a:ext cx="773717" cy="322076"/>
          </a:xfrm>
          <a:prstGeom prst="rect">
            <a:avLst/>
          </a:prstGeom>
          <a:noFill/>
        </p:spPr>
        <p:txBody>
          <a:bodyPr wrap="square" rtlCol="0">
            <a:spAutoFit/>
          </a:bodyPr>
          <a:lstStyle/>
          <a:p>
            <a:pPr algn="l" defTabSz="975390" hangingPunct="1"/>
            <a:r>
              <a:rPr lang="en-IN" sz="1493" kern="1200" dirty="0">
                <a:solidFill>
                  <a:srgbClr val="00B050"/>
                </a:solidFill>
                <a:latin typeface="Calibri" panose="020F0502020204030204"/>
                <a:ea typeface="+mn-ea"/>
                <a:cs typeface="+mn-cs"/>
              </a:rPr>
              <a:t>Pod 1</a:t>
            </a:r>
          </a:p>
        </p:txBody>
      </p:sp>
      <p:sp>
        <p:nvSpPr>
          <p:cNvPr id="340" name="Rectangle: Rounded Corners 339">
            <a:extLst>
              <a:ext uri="{FF2B5EF4-FFF2-40B4-BE49-F238E27FC236}">
                <a16:creationId xmlns:a16="http://schemas.microsoft.com/office/drawing/2014/main" id="{F7F3ECA9-BBC1-E650-E48F-D0B7E2B310BB}"/>
              </a:ext>
            </a:extLst>
          </p:cNvPr>
          <p:cNvSpPr/>
          <p:nvPr/>
        </p:nvSpPr>
        <p:spPr>
          <a:xfrm>
            <a:off x="6256565" y="3667482"/>
            <a:ext cx="1257227" cy="787238"/>
          </a:xfrm>
          <a:prstGeom prst="roundRect">
            <a:avLst/>
          </a:prstGeom>
          <a:solidFill>
            <a:schemeClr val="accent6">
              <a:lumMod val="20000"/>
              <a:lumOff val="80000"/>
            </a:schemeClr>
          </a:solidFill>
          <a:ln>
            <a:solidFill>
              <a:srgbClr val="00B050"/>
            </a:solidFill>
          </a:ln>
        </p:spPr>
        <p:style>
          <a:lnRef idx="2">
            <a:schemeClr val="accent6"/>
          </a:lnRef>
          <a:fillRef idx="1">
            <a:schemeClr val="lt1"/>
          </a:fillRef>
          <a:effectRef idx="0">
            <a:schemeClr val="accent6"/>
          </a:effectRef>
          <a:fontRef idx="minor">
            <a:schemeClr val="dk1"/>
          </a:fontRef>
        </p:style>
        <p:txBody>
          <a:bodyPr rtlCol="0" anchor="ctr"/>
          <a:lstStyle/>
          <a:p>
            <a:pPr defTabSz="975390" hangingPunct="1"/>
            <a:endParaRPr lang="en-IN" sz="1920" kern="1200" dirty="0">
              <a:solidFill>
                <a:prstClr val="black"/>
              </a:solidFill>
              <a:latin typeface="Calibri" panose="020F0502020204030204"/>
            </a:endParaRPr>
          </a:p>
        </p:txBody>
      </p:sp>
      <p:sp>
        <p:nvSpPr>
          <p:cNvPr id="341" name="Rectangle: Rounded Corners 340">
            <a:extLst>
              <a:ext uri="{FF2B5EF4-FFF2-40B4-BE49-F238E27FC236}">
                <a16:creationId xmlns:a16="http://schemas.microsoft.com/office/drawing/2014/main" id="{D48B4C32-51D3-B67F-3212-D0DAC341EC20}"/>
              </a:ext>
            </a:extLst>
          </p:cNvPr>
          <p:cNvSpPr/>
          <p:nvPr/>
        </p:nvSpPr>
        <p:spPr>
          <a:xfrm>
            <a:off x="6308138" y="3917300"/>
            <a:ext cx="1003547" cy="473072"/>
          </a:xfrm>
          <a:prstGeom prst="roundRect">
            <a:avLst/>
          </a:prstGeom>
          <a:solidFill>
            <a:schemeClr val="accent2">
              <a:lumMod val="60000"/>
              <a:lumOff val="4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lIns="97536" tIns="48768" rIns="97536" bIns="48768" rtlCol="0" anchor="ctr"/>
          <a:lstStyle/>
          <a:p>
            <a:pPr defTabSz="975390" hangingPunct="1"/>
            <a:r>
              <a:rPr lang="en-IN" sz="960" kern="1200" dirty="0">
                <a:solidFill>
                  <a:prstClr val="black"/>
                </a:solidFill>
                <a:latin typeface="Calibri" panose="020F0502020204030204"/>
              </a:rPr>
              <a:t>Edit Service</a:t>
            </a:r>
            <a:r>
              <a:rPr lang="en-IN" sz="1280" kern="1200" dirty="0">
                <a:solidFill>
                  <a:prstClr val="black"/>
                </a:solidFill>
                <a:latin typeface="Calibri" panose="020F0502020204030204"/>
              </a:rPr>
              <a:t> (Controller)</a:t>
            </a:r>
          </a:p>
        </p:txBody>
      </p:sp>
      <p:sp>
        <p:nvSpPr>
          <p:cNvPr id="342" name="TextBox 341">
            <a:extLst>
              <a:ext uri="{FF2B5EF4-FFF2-40B4-BE49-F238E27FC236}">
                <a16:creationId xmlns:a16="http://schemas.microsoft.com/office/drawing/2014/main" id="{CABE268F-93C4-CBC0-B6E7-353C82D3F16F}"/>
              </a:ext>
            </a:extLst>
          </p:cNvPr>
          <p:cNvSpPr txBox="1"/>
          <p:nvPr/>
        </p:nvSpPr>
        <p:spPr>
          <a:xfrm>
            <a:off x="6772104" y="3614685"/>
            <a:ext cx="773717" cy="322076"/>
          </a:xfrm>
          <a:prstGeom prst="rect">
            <a:avLst/>
          </a:prstGeom>
          <a:noFill/>
        </p:spPr>
        <p:txBody>
          <a:bodyPr wrap="square" rtlCol="0">
            <a:spAutoFit/>
          </a:bodyPr>
          <a:lstStyle/>
          <a:p>
            <a:pPr algn="l" defTabSz="975390" hangingPunct="1"/>
            <a:r>
              <a:rPr lang="en-IN" sz="1493" kern="1200" dirty="0">
                <a:solidFill>
                  <a:srgbClr val="00B050"/>
                </a:solidFill>
                <a:latin typeface="Calibri" panose="020F0502020204030204"/>
                <a:ea typeface="+mn-ea"/>
                <a:cs typeface="+mn-cs"/>
              </a:rPr>
              <a:t>Pod n</a:t>
            </a:r>
          </a:p>
        </p:txBody>
      </p:sp>
      <p:cxnSp>
        <p:nvCxnSpPr>
          <p:cNvPr id="343" name="Straight Connector 342">
            <a:extLst>
              <a:ext uri="{FF2B5EF4-FFF2-40B4-BE49-F238E27FC236}">
                <a16:creationId xmlns:a16="http://schemas.microsoft.com/office/drawing/2014/main" id="{79152311-0B49-B0D2-A939-03B55B6B46E3}"/>
              </a:ext>
            </a:extLst>
          </p:cNvPr>
          <p:cNvCxnSpPr>
            <a:cxnSpLocks/>
          </p:cNvCxnSpPr>
          <p:nvPr/>
        </p:nvCxnSpPr>
        <p:spPr>
          <a:xfrm>
            <a:off x="5940794" y="4061101"/>
            <a:ext cx="250947" cy="0"/>
          </a:xfrm>
          <a:prstGeom prst="line">
            <a:avLst/>
          </a:prstGeom>
          <a:ln w="28575">
            <a:solidFill>
              <a:srgbClr val="00B050"/>
            </a:solidFill>
            <a:prstDash val="sysDot"/>
          </a:ln>
        </p:spPr>
        <p:style>
          <a:lnRef idx="2">
            <a:schemeClr val="accent6"/>
          </a:lnRef>
          <a:fillRef idx="1">
            <a:schemeClr val="lt1"/>
          </a:fillRef>
          <a:effectRef idx="0">
            <a:schemeClr val="accent6"/>
          </a:effectRef>
          <a:fontRef idx="minor">
            <a:schemeClr val="dk1"/>
          </a:fontRef>
        </p:style>
      </p:cxnSp>
      <p:sp>
        <p:nvSpPr>
          <p:cNvPr id="344" name="Rectangle: Rounded Corners 343">
            <a:extLst>
              <a:ext uri="{FF2B5EF4-FFF2-40B4-BE49-F238E27FC236}">
                <a16:creationId xmlns:a16="http://schemas.microsoft.com/office/drawing/2014/main" id="{41B90966-8BAD-66AD-33A5-E3B8B92F5BF2}"/>
              </a:ext>
            </a:extLst>
          </p:cNvPr>
          <p:cNvSpPr/>
          <p:nvPr/>
        </p:nvSpPr>
        <p:spPr>
          <a:xfrm>
            <a:off x="4606709" y="4851819"/>
            <a:ext cx="1257227" cy="787238"/>
          </a:xfrm>
          <a:prstGeom prst="roundRect">
            <a:avLst/>
          </a:prstGeom>
          <a:solidFill>
            <a:schemeClr val="accent6">
              <a:lumMod val="20000"/>
              <a:lumOff val="80000"/>
            </a:schemeClr>
          </a:solidFill>
          <a:ln>
            <a:solidFill>
              <a:srgbClr val="00B050"/>
            </a:solidFill>
          </a:ln>
        </p:spPr>
        <p:style>
          <a:lnRef idx="2">
            <a:schemeClr val="accent6"/>
          </a:lnRef>
          <a:fillRef idx="1">
            <a:schemeClr val="lt1"/>
          </a:fillRef>
          <a:effectRef idx="0">
            <a:schemeClr val="accent6"/>
          </a:effectRef>
          <a:fontRef idx="minor">
            <a:schemeClr val="dk1"/>
          </a:fontRef>
        </p:style>
        <p:txBody>
          <a:bodyPr rtlCol="0" anchor="ctr"/>
          <a:lstStyle/>
          <a:p>
            <a:pPr defTabSz="975390" hangingPunct="1"/>
            <a:endParaRPr lang="en-IN" sz="1920" kern="1200" dirty="0">
              <a:solidFill>
                <a:prstClr val="black"/>
              </a:solidFill>
              <a:latin typeface="Calibri" panose="020F0502020204030204"/>
            </a:endParaRPr>
          </a:p>
        </p:txBody>
      </p:sp>
      <p:sp>
        <p:nvSpPr>
          <p:cNvPr id="345" name="Rectangle: Rounded Corners 344">
            <a:extLst>
              <a:ext uri="{FF2B5EF4-FFF2-40B4-BE49-F238E27FC236}">
                <a16:creationId xmlns:a16="http://schemas.microsoft.com/office/drawing/2014/main" id="{17094954-C989-2BFE-6F99-823DB18D40BE}"/>
              </a:ext>
            </a:extLst>
          </p:cNvPr>
          <p:cNvSpPr/>
          <p:nvPr/>
        </p:nvSpPr>
        <p:spPr>
          <a:xfrm>
            <a:off x="4658282" y="5101637"/>
            <a:ext cx="1003547" cy="473072"/>
          </a:xfrm>
          <a:prstGeom prst="roundRect">
            <a:avLst/>
          </a:prstGeom>
          <a:solidFill>
            <a:schemeClr val="accent2">
              <a:lumMod val="60000"/>
              <a:lumOff val="4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lIns="97536" tIns="48768" rIns="97536" bIns="48768" rtlCol="0" anchor="ctr"/>
          <a:lstStyle/>
          <a:p>
            <a:pPr defTabSz="975390" hangingPunct="1"/>
            <a:r>
              <a:rPr lang="en-IN" sz="1067" kern="1200">
                <a:solidFill>
                  <a:prstClr val="black"/>
                </a:solidFill>
                <a:latin typeface="Calibri" panose="020F0502020204030204"/>
              </a:rPr>
              <a:t>Print Service </a:t>
            </a:r>
            <a:r>
              <a:rPr lang="en-IN" sz="1067" kern="1200" dirty="0">
                <a:solidFill>
                  <a:prstClr val="black"/>
                </a:solidFill>
                <a:latin typeface="Calibri" panose="020F0502020204030204"/>
              </a:rPr>
              <a:t>(Controller)</a:t>
            </a:r>
          </a:p>
        </p:txBody>
      </p:sp>
      <p:sp>
        <p:nvSpPr>
          <p:cNvPr id="346" name="TextBox 345">
            <a:extLst>
              <a:ext uri="{FF2B5EF4-FFF2-40B4-BE49-F238E27FC236}">
                <a16:creationId xmlns:a16="http://schemas.microsoft.com/office/drawing/2014/main" id="{157AEAF0-63B0-CD9F-C63E-031F52E4E105}"/>
              </a:ext>
            </a:extLst>
          </p:cNvPr>
          <p:cNvSpPr txBox="1"/>
          <p:nvPr/>
        </p:nvSpPr>
        <p:spPr>
          <a:xfrm>
            <a:off x="5122248" y="4799022"/>
            <a:ext cx="773717" cy="322076"/>
          </a:xfrm>
          <a:prstGeom prst="rect">
            <a:avLst/>
          </a:prstGeom>
          <a:noFill/>
        </p:spPr>
        <p:txBody>
          <a:bodyPr wrap="square" rtlCol="0">
            <a:spAutoFit/>
          </a:bodyPr>
          <a:lstStyle/>
          <a:p>
            <a:pPr algn="l" defTabSz="975390" hangingPunct="1"/>
            <a:r>
              <a:rPr lang="en-IN" sz="1493" kern="1200" dirty="0">
                <a:solidFill>
                  <a:srgbClr val="00B050"/>
                </a:solidFill>
                <a:latin typeface="Calibri" panose="020F0502020204030204"/>
                <a:ea typeface="+mn-ea"/>
                <a:cs typeface="+mn-cs"/>
              </a:rPr>
              <a:t>Pod 1</a:t>
            </a:r>
          </a:p>
        </p:txBody>
      </p:sp>
      <p:sp>
        <p:nvSpPr>
          <p:cNvPr id="347" name="Rectangle: Rounded Corners 346">
            <a:extLst>
              <a:ext uri="{FF2B5EF4-FFF2-40B4-BE49-F238E27FC236}">
                <a16:creationId xmlns:a16="http://schemas.microsoft.com/office/drawing/2014/main" id="{06925421-1678-E35F-3139-4041B4CAA551}"/>
              </a:ext>
            </a:extLst>
          </p:cNvPr>
          <p:cNvSpPr/>
          <p:nvPr/>
        </p:nvSpPr>
        <p:spPr>
          <a:xfrm>
            <a:off x="6256565" y="4844767"/>
            <a:ext cx="1257227" cy="787238"/>
          </a:xfrm>
          <a:prstGeom prst="roundRect">
            <a:avLst/>
          </a:prstGeom>
          <a:solidFill>
            <a:schemeClr val="accent6">
              <a:lumMod val="20000"/>
              <a:lumOff val="80000"/>
            </a:schemeClr>
          </a:solidFill>
          <a:ln>
            <a:solidFill>
              <a:srgbClr val="00B050"/>
            </a:solidFill>
          </a:ln>
        </p:spPr>
        <p:style>
          <a:lnRef idx="2">
            <a:schemeClr val="accent6"/>
          </a:lnRef>
          <a:fillRef idx="1">
            <a:schemeClr val="lt1"/>
          </a:fillRef>
          <a:effectRef idx="0">
            <a:schemeClr val="accent6"/>
          </a:effectRef>
          <a:fontRef idx="minor">
            <a:schemeClr val="dk1"/>
          </a:fontRef>
        </p:style>
        <p:txBody>
          <a:bodyPr rtlCol="0" anchor="ctr"/>
          <a:lstStyle/>
          <a:p>
            <a:pPr defTabSz="975390" hangingPunct="1"/>
            <a:endParaRPr lang="en-IN" sz="1920" kern="1200" dirty="0">
              <a:solidFill>
                <a:prstClr val="black"/>
              </a:solidFill>
              <a:latin typeface="Calibri" panose="020F0502020204030204"/>
            </a:endParaRPr>
          </a:p>
        </p:txBody>
      </p:sp>
      <p:sp>
        <p:nvSpPr>
          <p:cNvPr id="348" name="Rectangle: Rounded Corners 347">
            <a:extLst>
              <a:ext uri="{FF2B5EF4-FFF2-40B4-BE49-F238E27FC236}">
                <a16:creationId xmlns:a16="http://schemas.microsoft.com/office/drawing/2014/main" id="{21219330-6501-6C33-7AA8-FE703FF377DD}"/>
              </a:ext>
            </a:extLst>
          </p:cNvPr>
          <p:cNvSpPr/>
          <p:nvPr/>
        </p:nvSpPr>
        <p:spPr>
          <a:xfrm>
            <a:off x="6308138" y="5094585"/>
            <a:ext cx="1003547" cy="473072"/>
          </a:xfrm>
          <a:prstGeom prst="roundRect">
            <a:avLst/>
          </a:prstGeom>
          <a:solidFill>
            <a:schemeClr val="accent2">
              <a:lumMod val="60000"/>
              <a:lumOff val="4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lIns="97536" tIns="48768" rIns="97536" bIns="48768" rtlCol="0" anchor="ctr"/>
          <a:lstStyle/>
          <a:p>
            <a:pPr defTabSz="975390" hangingPunct="1"/>
            <a:r>
              <a:rPr lang="en-IN" sz="1067" kern="1200">
                <a:solidFill>
                  <a:prstClr val="black"/>
                </a:solidFill>
                <a:latin typeface="Calibri" panose="020F0502020204030204"/>
              </a:rPr>
              <a:t>Print Service </a:t>
            </a:r>
            <a:r>
              <a:rPr lang="en-IN" sz="1067" kern="1200" dirty="0">
                <a:solidFill>
                  <a:prstClr val="black"/>
                </a:solidFill>
                <a:latin typeface="Calibri" panose="020F0502020204030204"/>
              </a:rPr>
              <a:t>(Controller)</a:t>
            </a:r>
          </a:p>
        </p:txBody>
      </p:sp>
      <p:sp>
        <p:nvSpPr>
          <p:cNvPr id="349" name="TextBox 348">
            <a:extLst>
              <a:ext uri="{FF2B5EF4-FFF2-40B4-BE49-F238E27FC236}">
                <a16:creationId xmlns:a16="http://schemas.microsoft.com/office/drawing/2014/main" id="{ABD2F031-EB62-A514-7017-4F2CD714D690}"/>
              </a:ext>
            </a:extLst>
          </p:cNvPr>
          <p:cNvSpPr txBox="1"/>
          <p:nvPr/>
        </p:nvSpPr>
        <p:spPr>
          <a:xfrm>
            <a:off x="6772104" y="4791970"/>
            <a:ext cx="773717" cy="322076"/>
          </a:xfrm>
          <a:prstGeom prst="rect">
            <a:avLst/>
          </a:prstGeom>
          <a:noFill/>
        </p:spPr>
        <p:txBody>
          <a:bodyPr wrap="square" rtlCol="0">
            <a:spAutoFit/>
          </a:bodyPr>
          <a:lstStyle/>
          <a:p>
            <a:pPr algn="l" defTabSz="975390" hangingPunct="1"/>
            <a:r>
              <a:rPr lang="en-IN" sz="1493" kern="1200" dirty="0">
                <a:solidFill>
                  <a:srgbClr val="00B050"/>
                </a:solidFill>
                <a:latin typeface="Calibri" panose="020F0502020204030204"/>
                <a:ea typeface="+mn-ea"/>
                <a:cs typeface="+mn-cs"/>
              </a:rPr>
              <a:t>Pod n</a:t>
            </a:r>
          </a:p>
        </p:txBody>
      </p:sp>
      <p:cxnSp>
        <p:nvCxnSpPr>
          <p:cNvPr id="350" name="Straight Connector 349">
            <a:extLst>
              <a:ext uri="{FF2B5EF4-FFF2-40B4-BE49-F238E27FC236}">
                <a16:creationId xmlns:a16="http://schemas.microsoft.com/office/drawing/2014/main" id="{1E992CD4-3CA8-B826-8B6D-90487FEB53AE}"/>
              </a:ext>
            </a:extLst>
          </p:cNvPr>
          <p:cNvCxnSpPr>
            <a:cxnSpLocks/>
          </p:cNvCxnSpPr>
          <p:nvPr/>
        </p:nvCxnSpPr>
        <p:spPr>
          <a:xfrm>
            <a:off x="5940794" y="5238386"/>
            <a:ext cx="250947" cy="0"/>
          </a:xfrm>
          <a:prstGeom prst="line">
            <a:avLst/>
          </a:prstGeom>
          <a:ln w="28575">
            <a:solidFill>
              <a:srgbClr val="00B050"/>
            </a:solidFill>
            <a:prstDash val="sysDot"/>
          </a:ln>
        </p:spPr>
        <p:style>
          <a:lnRef idx="2">
            <a:schemeClr val="accent6"/>
          </a:lnRef>
          <a:fillRef idx="1">
            <a:schemeClr val="lt1"/>
          </a:fillRef>
          <a:effectRef idx="0">
            <a:schemeClr val="accent6"/>
          </a:effectRef>
          <a:fontRef idx="minor">
            <a:schemeClr val="dk1"/>
          </a:fontRef>
        </p:style>
      </p:cxnSp>
      <p:sp>
        <p:nvSpPr>
          <p:cNvPr id="351" name="Rectangle: Rounded Corners 350">
            <a:extLst>
              <a:ext uri="{FF2B5EF4-FFF2-40B4-BE49-F238E27FC236}">
                <a16:creationId xmlns:a16="http://schemas.microsoft.com/office/drawing/2014/main" id="{6008F332-43F0-4DE8-7F26-B2DA88CDCA6C}"/>
              </a:ext>
            </a:extLst>
          </p:cNvPr>
          <p:cNvSpPr/>
          <p:nvPr/>
        </p:nvSpPr>
        <p:spPr>
          <a:xfrm>
            <a:off x="4606709" y="5932930"/>
            <a:ext cx="1257227" cy="787238"/>
          </a:xfrm>
          <a:prstGeom prst="roundRect">
            <a:avLst/>
          </a:prstGeom>
          <a:solidFill>
            <a:schemeClr val="accent6">
              <a:lumMod val="20000"/>
              <a:lumOff val="80000"/>
            </a:schemeClr>
          </a:solidFill>
          <a:ln>
            <a:solidFill>
              <a:srgbClr val="00B050"/>
            </a:solidFill>
          </a:ln>
        </p:spPr>
        <p:style>
          <a:lnRef idx="2">
            <a:schemeClr val="accent6"/>
          </a:lnRef>
          <a:fillRef idx="1">
            <a:schemeClr val="lt1"/>
          </a:fillRef>
          <a:effectRef idx="0">
            <a:schemeClr val="accent6"/>
          </a:effectRef>
          <a:fontRef idx="minor">
            <a:schemeClr val="dk1"/>
          </a:fontRef>
        </p:style>
        <p:txBody>
          <a:bodyPr rtlCol="0" anchor="ctr"/>
          <a:lstStyle/>
          <a:p>
            <a:pPr defTabSz="975390" hangingPunct="1"/>
            <a:endParaRPr lang="en-IN" sz="1920" kern="1200" dirty="0">
              <a:solidFill>
                <a:prstClr val="black"/>
              </a:solidFill>
              <a:latin typeface="Calibri" panose="020F0502020204030204"/>
            </a:endParaRPr>
          </a:p>
        </p:txBody>
      </p:sp>
      <p:sp>
        <p:nvSpPr>
          <p:cNvPr id="352" name="Rectangle: Rounded Corners 351">
            <a:extLst>
              <a:ext uri="{FF2B5EF4-FFF2-40B4-BE49-F238E27FC236}">
                <a16:creationId xmlns:a16="http://schemas.microsoft.com/office/drawing/2014/main" id="{4D75D3C5-1B59-22CF-F0FA-9032A4B578B6}"/>
              </a:ext>
            </a:extLst>
          </p:cNvPr>
          <p:cNvSpPr/>
          <p:nvPr/>
        </p:nvSpPr>
        <p:spPr>
          <a:xfrm>
            <a:off x="4658282" y="6182748"/>
            <a:ext cx="1003547" cy="473072"/>
          </a:xfrm>
          <a:prstGeom prst="roundRect">
            <a:avLst/>
          </a:prstGeom>
          <a:solidFill>
            <a:schemeClr val="accent2">
              <a:lumMod val="60000"/>
              <a:lumOff val="4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lIns="97536" tIns="48768" rIns="97536" bIns="48768" rtlCol="0" anchor="ctr"/>
          <a:lstStyle/>
          <a:p>
            <a:pPr defTabSz="975390" hangingPunct="1"/>
            <a:r>
              <a:rPr lang="en-IN" sz="1067" kern="1200">
                <a:solidFill>
                  <a:prstClr val="black"/>
                </a:solidFill>
                <a:latin typeface="Calibri" panose="020F0502020204030204"/>
              </a:rPr>
              <a:t>Format Service </a:t>
            </a:r>
            <a:r>
              <a:rPr lang="en-IN" sz="1067" kern="1200" dirty="0">
                <a:solidFill>
                  <a:prstClr val="black"/>
                </a:solidFill>
                <a:latin typeface="Calibri" panose="020F0502020204030204"/>
              </a:rPr>
              <a:t>(Controller)</a:t>
            </a:r>
          </a:p>
        </p:txBody>
      </p:sp>
      <p:sp>
        <p:nvSpPr>
          <p:cNvPr id="353" name="TextBox 352">
            <a:extLst>
              <a:ext uri="{FF2B5EF4-FFF2-40B4-BE49-F238E27FC236}">
                <a16:creationId xmlns:a16="http://schemas.microsoft.com/office/drawing/2014/main" id="{177961A9-C78A-7952-3F07-DB17782A6919}"/>
              </a:ext>
            </a:extLst>
          </p:cNvPr>
          <p:cNvSpPr txBox="1"/>
          <p:nvPr/>
        </p:nvSpPr>
        <p:spPr>
          <a:xfrm>
            <a:off x="7456075" y="6000540"/>
            <a:ext cx="1184929" cy="393954"/>
          </a:xfrm>
          <a:prstGeom prst="rect">
            <a:avLst/>
          </a:prstGeom>
          <a:noFill/>
        </p:spPr>
        <p:txBody>
          <a:bodyPr wrap="square" lIns="97536" tIns="48768" rIns="97536" bIns="48768" rtlCol="0" anchor="t">
            <a:spAutoFit/>
          </a:bodyPr>
          <a:lstStyle/>
          <a:p>
            <a:pPr algn="l" defTabSz="975390" hangingPunct="1"/>
            <a:r>
              <a:rPr lang="en-IN" sz="1920" kern="1200">
                <a:solidFill>
                  <a:srgbClr val="4472C4"/>
                </a:solidFill>
                <a:latin typeface="Calibri" panose="020F0502020204030204"/>
                <a:ea typeface="+mn-ea"/>
                <a:cs typeface="+mn-cs"/>
              </a:rPr>
              <a:t>Node 3</a:t>
            </a:r>
          </a:p>
        </p:txBody>
      </p:sp>
      <p:sp>
        <p:nvSpPr>
          <p:cNvPr id="354" name="TextBox 353">
            <a:extLst>
              <a:ext uri="{FF2B5EF4-FFF2-40B4-BE49-F238E27FC236}">
                <a16:creationId xmlns:a16="http://schemas.microsoft.com/office/drawing/2014/main" id="{7B8DC260-E04E-572F-D80B-CBC1CA2C75EB}"/>
              </a:ext>
            </a:extLst>
          </p:cNvPr>
          <p:cNvSpPr txBox="1"/>
          <p:nvPr/>
        </p:nvSpPr>
        <p:spPr>
          <a:xfrm>
            <a:off x="5122248" y="5880133"/>
            <a:ext cx="773717" cy="322076"/>
          </a:xfrm>
          <a:prstGeom prst="rect">
            <a:avLst/>
          </a:prstGeom>
          <a:noFill/>
        </p:spPr>
        <p:txBody>
          <a:bodyPr wrap="square" rtlCol="0">
            <a:spAutoFit/>
          </a:bodyPr>
          <a:lstStyle/>
          <a:p>
            <a:pPr algn="l" defTabSz="975390" hangingPunct="1"/>
            <a:r>
              <a:rPr lang="en-IN" sz="1493" kern="1200" dirty="0">
                <a:solidFill>
                  <a:srgbClr val="00B050"/>
                </a:solidFill>
                <a:latin typeface="Calibri" panose="020F0502020204030204"/>
                <a:ea typeface="+mn-ea"/>
                <a:cs typeface="+mn-cs"/>
              </a:rPr>
              <a:t>Pod 1</a:t>
            </a:r>
          </a:p>
        </p:txBody>
      </p:sp>
      <p:sp>
        <p:nvSpPr>
          <p:cNvPr id="355" name="Rectangle: Rounded Corners 354">
            <a:extLst>
              <a:ext uri="{FF2B5EF4-FFF2-40B4-BE49-F238E27FC236}">
                <a16:creationId xmlns:a16="http://schemas.microsoft.com/office/drawing/2014/main" id="{EA4FB3F7-C239-3B50-FA05-DC0277E36544}"/>
              </a:ext>
            </a:extLst>
          </p:cNvPr>
          <p:cNvSpPr/>
          <p:nvPr/>
        </p:nvSpPr>
        <p:spPr>
          <a:xfrm>
            <a:off x="6256565" y="5925879"/>
            <a:ext cx="1257227" cy="787238"/>
          </a:xfrm>
          <a:prstGeom prst="roundRect">
            <a:avLst/>
          </a:prstGeom>
          <a:solidFill>
            <a:schemeClr val="accent6">
              <a:lumMod val="20000"/>
              <a:lumOff val="80000"/>
            </a:schemeClr>
          </a:solidFill>
          <a:ln>
            <a:solidFill>
              <a:srgbClr val="00B050"/>
            </a:solidFill>
          </a:ln>
        </p:spPr>
        <p:style>
          <a:lnRef idx="2">
            <a:schemeClr val="accent6"/>
          </a:lnRef>
          <a:fillRef idx="1">
            <a:schemeClr val="lt1"/>
          </a:fillRef>
          <a:effectRef idx="0">
            <a:schemeClr val="accent6"/>
          </a:effectRef>
          <a:fontRef idx="minor">
            <a:schemeClr val="dk1"/>
          </a:fontRef>
        </p:style>
        <p:txBody>
          <a:bodyPr rtlCol="0" anchor="ctr"/>
          <a:lstStyle/>
          <a:p>
            <a:pPr defTabSz="975390" hangingPunct="1"/>
            <a:endParaRPr lang="en-IN" sz="1920" kern="1200" dirty="0">
              <a:solidFill>
                <a:prstClr val="black"/>
              </a:solidFill>
              <a:latin typeface="Calibri" panose="020F0502020204030204"/>
            </a:endParaRPr>
          </a:p>
        </p:txBody>
      </p:sp>
      <p:sp>
        <p:nvSpPr>
          <p:cNvPr id="356" name="Rectangle: Rounded Corners 355">
            <a:extLst>
              <a:ext uri="{FF2B5EF4-FFF2-40B4-BE49-F238E27FC236}">
                <a16:creationId xmlns:a16="http://schemas.microsoft.com/office/drawing/2014/main" id="{7BEB2538-866B-82B2-9E9A-04FB5CE69E53}"/>
              </a:ext>
            </a:extLst>
          </p:cNvPr>
          <p:cNvSpPr/>
          <p:nvPr/>
        </p:nvSpPr>
        <p:spPr>
          <a:xfrm>
            <a:off x="6308138" y="6175697"/>
            <a:ext cx="1003547" cy="473072"/>
          </a:xfrm>
          <a:prstGeom prst="roundRect">
            <a:avLst/>
          </a:prstGeom>
          <a:solidFill>
            <a:schemeClr val="accent2">
              <a:lumMod val="60000"/>
              <a:lumOff val="4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lIns="97536" tIns="48768" rIns="97536" bIns="48768" rtlCol="0" anchor="ctr"/>
          <a:lstStyle/>
          <a:p>
            <a:pPr defTabSz="975390" hangingPunct="1"/>
            <a:r>
              <a:rPr lang="en-IN" sz="1067" kern="1200">
                <a:solidFill>
                  <a:prstClr val="black"/>
                </a:solidFill>
                <a:latin typeface="Calibri" panose="020F0502020204030204"/>
              </a:rPr>
              <a:t>Format Service </a:t>
            </a:r>
            <a:r>
              <a:rPr lang="en-IN" sz="1067" kern="1200" dirty="0">
                <a:solidFill>
                  <a:prstClr val="black"/>
                </a:solidFill>
                <a:latin typeface="Calibri" panose="020F0502020204030204"/>
              </a:rPr>
              <a:t>(Controller)</a:t>
            </a:r>
          </a:p>
        </p:txBody>
      </p:sp>
      <p:sp>
        <p:nvSpPr>
          <p:cNvPr id="357" name="TextBox 356">
            <a:extLst>
              <a:ext uri="{FF2B5EF4-FFF2-40B4-BE49-F238E27FC236}">
                <a16:creationId xmlns:a16="http://schemas.microsoft.com/office/drawing/2014/main" id="{A7AD93FD-A51A-A56F-B4AF-DE4256D103EB}"/>
              </a:ext>
            </a:extLst>
          </p:cNvPr>
          <p:cNvSpPr txBox="1"/>
          <p:nvPr/>
        </p:nvSpPr>
        <p:spPr>
          <a:xfrm>
            <a:off x="6772104" y="5873081"/>
            <a:ext cx="773717" cy="322076"/>
          </a:xfrm>
          <a:prstGeom prst="rect">
            <a:avLst/>
          </a:prstGeom>
          <a:noFill/>
        </p:spPr>
        <p:txBody>
          <a:bodyPr wrap="square" rtlCol="0">
            <a:spAutoFit/>
          </a:bodyPr>
          <a:lstStyle/>
          <a:p>
            <a:pPr algn="l" defTabSz="975390" hangingPunct="1"/>
            <a:r>
              <a:rPr lang="en-IN" sz="1493" kern="1200" dirty="0">
                <a:solidFill>
                  <a:srgbClr val="00B050"/>
                </a:solidFill>
                <a:latin typeface="Calibri" panose="020F0502020204030204"/>
                <a:ea typeface="+mn-ea"/>
                <a:cs typeface="+mn-cs"/>
              </a:rPr>
              <a:t>Pod n</a:t>
            </a:r>
          </a:p>
        </p:txBody>
      </p:sp>
      <p:cxnSp>
        <p:nvCxnSpPr>
          <p:cNvPr id="358" name="Straight Connector 357">
            <a:extLst>
              <a:ext uri="{FF2B5EF4-FFF2-40B4-BE49-F238E27FC236}">
                <a16:creationId xmlns:a16="http://schemas.microsoft.com/office/drawing/2014/main" id="{F1766A57-17E3-FD17-B64D-FDC50950B156}"/>
              </a:ext>
            </a:extLst>
          </p:cNvPr>
          <p:cNvCxnSpPr>
            <a:cxnSpLocks/>
          </p:cNvCxnSpPr>
          <p:nvPr/>
        </p:nvCxnSpPr>
        <p:spPr>
          <a:xfrm>
            <a:off x="5940794" y="6319498"/>
            <a:ext cx="250947" cy="0"/>
          </a:xfrm>
          <a:prstGeom prst="line">
            <a:avLst/>
          </a:prstGeom>
          <a:ln w="28575">
            <a:solidFill>
              <a:srgbClr val="00B050"/>
            </a:solidFill>
            <a:prstDash val="sysDot"/>
          </a:ln>
        </p:spPr>
        <p:style>
          <a:lnRef idx="2">
            <a:schemeClr val="accent6"/>
          </a:lnRef>
          <a:fillRef idx="1">
            <a:schemeClr val="lt1"/>
          </a:fillRef>
          <a:effectRef idx="0">
            <a:schemeClr val="accent6"/>
          </a:effectRef>
          <a:fontRef idx="minor">
            <a:schemeClr val="dk1"/>
          </a:fontRef>
        </p:style>
      </p:cxnSp>
      <p:sp>
        <p:nvSpPr>
          <p:cNvPr id="359" name="Rectangle: Rounded Corners 358">
            <a:extLst>
              <a:ext uri="{FF2B5EF4-FFF2-40B4-BE49-F238E27FC236}">
                <a16:creationId xmlns:a16="http://schemas.microsoft.com/office/drawing/2014/main" id="{2D87A150-617D-5B85-192B-D60ECDE2106D}"/>
              </a:ext>
            </a:extLst>
          </p:cNvPr>
          <p:cNvSpPr/>
          <p:nvPr/>
        </p:nvSpPr>
        <p:spPr>
          <a:xfrm>
            <a:off x="4606709" y="7365856"/>
            <a:ext cx="1257227" cy="787238"/>
          </a:xfrm>
          <a:prstGeom prst="roundRect">
            <a:avLst/>
          </a:prstGeom>
          <a:solidFill>
            <a:schemeClr val="accent6">
              <a:lumMod val="20000"/>
              <a:lumOff val="80000"/>
            </a:schemeClr>
          </a:solidFill>
          <a:ln>
            <a:solidFill>
              <a:srgbClr val="00B050"/>
            </a:solidFill>
          </a:ln>
        </p:spPr>
        <p:style>
          <a:lnRef idx="2">
            <a:schemeClr val="accent6"/>
          </a:lnRef>
          <a:fillRef idx="1">
            <a:schemeClr val="lt1"/>
          </a:fillRef>
          <a:effectRef idx="0">
            <a:schemeClr val="accent6"/>
          </a:effectRef>
          <a:fontRef idx="minor">
            <a:schemeClr val="dk1"/>
          </a:fontRef>
        </p:style>
        <p:txBody>
          <a:bodyPr rtlCol="0" anchor="ctr"/>
          <a:lstStyle/>
          <a:p>
            <a:pPr defTabSz="975390" hangingPunct="1"/>
            <a:endParaRPr lang="en-IN" sz="1920" kern="1200" dirty="0">
              <a:solidFill>
                <a:prstClr val="black"/>
              </a:solidFill>
              <a:latin typeface="Calibri" panose="020F0502020204030204"/>
            </a:endParaRPr>
          </a:p>
        </p:txBody>
      </p:sp>
      <p:sp>
        <p:nvSpPr>
          <p:cNvPr id="360" name="Rectangle: Rounded Corners 359">
            <a:extLst>
              <a:ext uri="{FF2B5EF4-FFF2-40B4-BE49-F238E27FC236}">
                <a16:creationId xmlns:a16="http://schemas.microsoft.com/office/drawing/2014/main" id="{27F4FE30-BED9-6D75-CA6A-93365754533F}"/>
              </a:ext>
            </a:extLst>
          </p:cNvPr>
          <p:cNvSpPr/>
          <p:nvPr/>
        </p:nvSpPr>
        <p:spPr>
          <a:xfrm>
            <a:off x="4658282" y="7615674"/>
            <a:ext cx="1003547" cy="473072"/>
          </a:xfrm>
          <a:prstGeom prst="roundRect">
            <a:avLst/>
          </a:prstGeom>
          <a:solidFill>
            <a:schemeClr val="accent2">
              <a:lumMod val="60000"/>
              <a:lumOff val="40000"/>
            </a:schemeClr>
          </a:solidFill>
        </p:spPr>
        <p:style>
          <a:lnRef idx="2">
            <a:schemeClr val="accent6"/>
          </a:lnRef>
          <a:fillRef idx="1">
            <a:schemeClr val="lt1"/>
          </a:fillRef>
          <a:effectRef idx="0">
            <a:schemeClr val="accent6"/>
          </a:effectRef>
          <a:fontRef idx="minor">
            <a:schemeClr val="dk1"/>
          </a:fontRef>
        </p:style>
        <p:txBody>
          <a:bodyPr lIns="97536" tIns="48768" rIns="97536" bIns="48768" rtlCol="0" anchor="ctr"/>
          <a:lstStyle/>
          <a:p>
            <a:pPr defTabSz="975390" hangingPunct="1"/>
            <a:r>
              <a:rPr lang="en-IN" sz="1120" kern="1200" dirty="0">
                <a:solidFill>
                  <a:prstClr val="black"/>
                </a:solidFill>
                <a:latin typeface="Calibri" panose="020F0502020204030204"/>
              </a:rPr>
              <a:t>Comment Service (Controller)</a:t>
            </a:r>
            <a:endParaRPr lang="en-IN" sz="1120" kern="1200" dirty="0">
              <a:solidFill>
                <a:prstClr val="black"/>
              </a:solidFill>
              <a:latin typeface="Calibri" panose="020F0502020204030204"/>
              <a:cs typeface="Calibri"/>
            </a:endParaRPr>
          </a:p>
        </p:txBody>
      </p:sp>
      <p:sp>
        <p:nvSpPr>
          <p:cNvPr id="361" name="TextBox 360">
            <a:extLst>
              <a:ext uri="{FF2B5EF4-FFF2-40B4-BE49-F238E27FC236}">
                <a16:creationId xmlns:a16="http://schemas.microsoft.com/office/drawing/2014/main" id="{AC18E5C7-D3B8-5F3E-741F-4AD53495BF87}"/>
              </a:ext>
            </a:extLst>
          </p:cNvPr>
          <p:cNvSpPr txBox="1"/>
          <p:nvPr/>
        </p:nvSpPr>
        <p:spPr>
          <a:xfrm>
            <a:off x="5122248" y="7313059"/>
            <a:ext cx="773717" cy="322076"/>
          </a:xfrm>
          <a:prstGeom prst="rect">
            <a:avLst/>
          </a:prstGeom>
          <a:noFill/>
        </p:spPr>
        <p:txBody>
          <a:bodyPr wrap="square" rtlCol="0">
            <a:spAutoFit/>
          </a:bodyPr>
          <a:lstStyle/>
          <a:p>
            <a:pPr algn="l" defTabSz="975390" hangingPunct="1"/>
            <a:r>
              <a:rPr lang="en-IN" sz="1493" kern="1200" dirty="0">
                <a:solidFill>
                  <a:srgbClr val="00B050"/>
                </a:solidFill>
                <a:latin typeface="Calibri" panose="020F0502020204030204"/>
                <a:ea typeface="+mn-ea"/>
                <a:cs typeface="+mn-cs"/>
              </a:rPr>
              <a:t>Pod 1</a:t>
            </a:r>
          </a:p>
        </p:txBody>
      </p:sp>
      <p:sp>
        <p:nvSpPr>
          <p:cNvPr id="362" name="Rectangle: Rounded Corners 361">
            <a:extLst>
              <a:ext uri="{FF2B5EF4-FFF2-40B4-BE49-F238E27FC236}">
                <a16:creationId xmlns:a16="http://schemas.microsoft.com/office/drawing/2014/main" id="{CBFDD774-75A0-928C-7A5A-ECA8D13D902D}"/>
              </a:ext>
            </a:extLst>
          </p:cNvPr>
          <p:cNvSpPr/>
          <p:nvPr/>
        </p:nvSpPr>
        <p:spPr>
          <a:xfrm>
            <a:off x="6256565" y="7358804"/>
            <a:ext cx="1257227" cy="787238"/>
          </a:xfrm>
          <a:prstGeom prst="roundRect">
            <a:avLst/>
          </a:prstGeom>
          <a:solidFill>
            <a:schemeClr val="accent6">
              <a:lumMod val="20000"/>
              <a:lumOff val="80000"/>
            </a:schemeClr>
          </a:solidFill>
          <a:ln>
            <a:solidFill>
              <a:srgbClr val="00B050"/>
            </a:solidFill>
          </a:ln>
        </p:spPr>
        <p:style>
          <a:lnRef idx="2">
            <a:schemeClr val="accent6"/>
          </a:lnRef>
          <a:fillRef idx="1">
            <a:schemeClr val="lt1"/>
          </a:fillRef>
          <a:effectRef idx="0">
            <a:schemeClr val="accent6"/>
          </a:effectRef>
          <a:fontRef idx="minor">
            <a:schemeClr val="dk1"/>
          </a:fontRef>
        </p:style>
        <p:txBody>
          <a:bodyPr rtlCol="0" anchor="ctr"/>
          <a:lstStyle/>
          <a:p>
            <a:pPr defTabSz="975390" hangingPunct="1"/>
            <a:endParaRPr lang="en-IN" sz="1920" kern="1200" dirty="0">
              <a:solidFill>
                <a:prstClr val="black"/>
              </a:solidFill>
              <a:latin typeface="Calibri" panose="020F0502020204030204"/>
            </a:endParaRPr>
          </a:p>
        </p:txBody>
      </p:sp>
      <p:sp>
        <p:nvSpPr>
          <p:cNvPr id="363" name="Rectangle: Rounded Corners 362">
            <a:extLst>
              <a:ext uri="{FF2B5EF4-FFF2-40B4-BE49-F238E27FC236}">
                <a16:creationId xmlns:a16="http://schemas.microsoft.com/office/drawing/2014/main" id="{E750DDC4-89C3-0969-AF72-162CFCBCD0D2}"/>
              </a:ext>
            </a:extLst>
          </p:cNvPr>
          <p:cNvSpPr/>
          <p:nvPr/>
        </p:nvSpPr>
        <p:spPr>
          <a:xfrm>
            <a:off x="6308138" y="7595513"/>
            <a:ext cx="1003547" cy="486181"/>
          </a:xfrm>
          <a:prstGeom prst="roundRect">
            <a:avLst/>
          </a:prstGeom>
          <a:solidFill>
            <a:schemeClr val="accent2">
              <a:lumMod val="60000"/>
              <a:lumOff val="40000"/>
            </a:schemeClr>
          </a:solidFill>
        </p:spPr>
        <p:style>
          <a:lnRef idx="2">
            <a:schemeClr val="accent6"/>
          </a:lnRef>
          <a:fillRef idx="1">
            <a:schemeClr val="lt1"/>
          </a:fillRef>
          <a:effectRef idx="0">
            <a:schemeClr val="accent6"/>
          </a:effectRef>
          <a:fontRef idx="minor">
            <a:schemeClr val="dk1"/>
          </a:fontRef>
        </p:style>
        <p:txBody>
          <a:bodyPr lIns="97536" tIns="48768" rIns="97536" bIns="48768" rtlCol="0" anchor="ctr"/>
          <a:lstStyle/>
          <a:p>
            <a:pPr defTabSz="975390" hangingPunct="1"/>
            <a:r>
              <a:rPr lang="en-IN" sz="1120" kern="1200" dirty="0">
                <a:solidFill>
                  <a:prstClr val="black"/>
                </a:solidFill>
                <a:latin typeface="Calibri" panose="020F0502020204030204"/>
              </a:rPr>
              <a:t>Comment Service (Controller)</a:t>
            </a:r>
            <a:endParaRPr lang="en-IN" sz="1120" kern="1200">
              <a:solidFill>
                <a:prstClr val="black"/>
              </a:solidFill>
              <a:latin typeface="Calibri" panose="020F0502020204030204"/>
              <a:cs typeface="Calibri"/>
            </a:endParaRPr>
          </a:p>
        </p:txBody>
      </p:sp>
      <p:sp>
        <p:nvSpPr>
          <p:cNvPr id="364" name="TextBox 363">
            <a:extLst>
              <a:ext uri="{FF2B5EF4-FFF2-40B4-BE49-F238E27FC236}">
                <a16:creationId xmlns:a16="http://schemas.microsoft.com/office/drawing/2014/main" id="{A9E56D69-F0BF-982A-F9C0-038889A285B6}"/>
              </a:ext>
            </a:extLst>
          </p:cNvPr>
          <p:cNvSpPr txBox="1"/>
          <p:nvPr/>
        </p:nvSpPr>
        <p:spPr>
          <a:xfrm>
            <a:off x="6772104" y="7306007"/>
            <a:ext cx="773717" cy="322076"/>
          </a:xfrm>
          <a:prstGeom prst="rect">
            <a:avLst/>
          </a:prstGeom>
          <a:noFill/>
        </p:spPr>
        <p:txBody>
          <a:bodyPr wrap="square" rtlCol="0">
            <a:spAutoFit/>
          </a:bodyPr>
          <a:lstStyle/>
          <a:p>
            <a:pPr algn="l" defTabSz="975390" hangingPunct="1"/>
            <a:r>
              <a:rPr lang="en-IN" sz="1493" kern="1200" dirty="0">
                <a:solidFill>
                  <a:srgbClr val="00B050"/>
                </a:solidFill>
                <a:latin typeface="Calibri" panose="020F0502020204030204"/>
                <a:ea typeface="+mn-ea"/>
                <a:cs typeface="+mn-cs"/>
              </a:rPr>
              <a:t>Pod n</a:t>
            </a:r>
          </a:p>
        </p:txBody>
      </p:sp>
      <p:cxnSp>
        <p:nvCxnSpPr>
          <p:cNvPr id="365" name="Straight Connector 364">
            <a:extLst>
              <a:ext uri="{FF2B5EF4-FFF2-40B4-BE49-F238E27FC236}">
                <a16:creationId xmlns:a16="http://schemas.microsoft.com/office/drawing/2014/main" id="{96790E9E-C3D1-714C-4CA2-82EA3F50D74F}"/>
              </a:ext>
            </a:extLst>
          </p:cNvPr>
          <p:cNvCxnSpPr>
            <a:cxnSpLocks/>
          </p:cNvCxnSpPr>
          <p:nvPr/>
        </p:nvCxnSpPr>
        <p:spPr>
          <a:xfrm>
            <a:off x="5940794" y="7752423"/>
            <a:ext cx="250947" cy="0"/>
          </a:xfrm>
          <a:prstGeom prst="line">
            <a:avLst/>
          </a:prstGeom>
          <a:ln w="28575">
            <a:solidFill>
              <a:srgbClr val="00B050"/>
            </a:solidFill>
            <a:prstDash val="sysDot"/>
          </a:ln>
        </p:spPr>
        <p:style>
          <a:lnRef idx="2">
            <a:schemeClr val="accent6"/>
          </a:lnRef>
          <a:fillRef idx="1">
            <a:schemeClr val="lt1"/>
          </a:fillRef>
          <a:effectRef idx="0">
            <a:schemeClr val="accent6"/>
          </a:effectRef>
          <a:fontRef idx="minor">
            <a:schemeClr val="dk1"/>
          </a:fontRef>
        </p:style>
      </p:cxnSp>
      <p:sp>
        <p:nvSpPr>
          <p:cNvPr id="366" name="Rectangle: Rounded Corners 365">
            <a:extLst>
              <a:ext uri="{FF2B5EF4-FFF2-40B4-BE49-F238E27FC236}">
                <a16:creationId xmlns:a16="http://schemas.microsoft.com/office/drawing/2014/main" id="{B000CCFA-0AC6-1C46-CBB3-6924D0AD78E8}"/>
              </a:ext>
            </a:extLst>
          </p:cNvPr>
          <p:cNvSpPr/>
          <p:nvPr/>
        </p:nvSpPr>
        <p:spPr>
          <a:xfrm>
            <a:off x="8621121" y="4773665"/>
            <a:ext cx="3963042" cy="913658"/>
          </a:xfrm>
          <a:prstGeom prst="roundRect">
            <a:avLst/>
          </a:prstGeom>
          <a:solidFill>
            <a:schemeClr val="accent1">
              <a:lumMod val="20000"/>
              <a:lumOff val="80000"/>
            </a:schemeClr>
          </a:solidFill>
          <a:ln w="19050">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defTabSz="975390" hangingPunct="1"/>
            <a:endParaRPr lang="en-IN" sz="1920" kern="1200" dirty="0">
              <a:ln w="0"/>
              <a:solidFill>
                <a:srgbClr val="4472C4"/>
              </a:solidFill>
              <a:effectLst>
                <a:outerShdw blurRad="38100" dist="25400" dir="5400000" algn="ctr" rotWithShape="0">
                  <a:srgbClr val="6E747A">
                    <a:alpha val="43000"/>
                  </a:srgbClr>
                </a:outerShdw>
              </a:effectLst>
              <a:latin typeface="Calibri" panose="020F0502020204030204"/>
            </a:endParaRPr>
          </a:p>
        </p:txBody>
      </p:sp>
      <p:sp>
        <p:nvSpPr>
          <p:cNvPr id="367" name="TextBox 366">
            <a:extLst>
              <a:ext uri="{FF2B5EF4-FFF2-40B4-BE49-F238E27FC236}">
                <a16:creationId xmlns:a16="http://schemas.microsoft.com/office/drawing/2014/main" id="{BA8C9D73-E33F-E1C3-BFE7-B20EBED96162}"/>
              </a:ext>
            </a:extLst>
          </p:cNvPr>
          <p:cNvSpPr txBox="1"/>
          <p:nvPr/>
        </p:nvSpPr>
        <p:spPr>
          <a:xfrm>
            <a:off x="11563506" y="4851819"/>
            <a:ext cx="1184929" cy="393954"/>
          </a:xfrm>
          <a:prstGeom prst="rect">
            <a:avLst/>
          </a:prstGeom>
          <a:noFill/>
        </p:spPr>
        <p:txBody>
          <a:bodyPr wrap="square" lIns="97536" tIns="48768" rIns="97536" bIns="48768" rtlCol="0" anchor="t">
            <a:spAutoFit/>
          </a:bodyPr>
          <a:lstStyle/>
          <a:p>
            <a:pPr algn="l" defTabSz="975390" hangingPunct="1"/>
            <a:r>
              <a:rPr lang="en-IN" sz="1920" kern="1200">
                <a:solidFill>
                  <a:srgbClr val="4472C4"/>
                </a:solidFill>
                <a:latin typeface="Calibri" panose="020F0502020204030204"/>
                <a:ea typeface="+mn-ea"/>
                <a:cs typeface="+mn-cs"/>
              </a:rPr>
              <a:t>Node 2</a:t>
            </a:r>
          </a:p>
        </p:txBody>
      </p:sp>
      <p:sp>
        <p:nvSpPr>
          <p:cNvPr id="368" name="Rectangle: Rounded Corners 367">
            <a:extLst>
              <a:ext uri="{FF2B5EF4-FFF2-40B4-BE49-F238E27FC236}">
                <a16:creationId xmlns:a16="http://schemas.microsoft.com/office/drawing/2014/main" id="{98F331FB-C7D9-A6E3-2AF1-685175F9A186}"/>
              </a:ext>
            </a:extLst>
          </p:cNvPr>
          <p:cNvSpPr/>
          <p:nvPr/>
        </p:nvSpPr>
        <p:spPr>
          <a:xfrm>
            <a:off x="8621121" y="3630223"/>
            <a:ext cx="3963042" cy="913658"/>
          </a:xfrm>
          <a:prstGeom prst="roundRect">
            <a:avLst/>
          </a:prstGeom>
          <a:solidFill>
            <a:schemeClr val="accent1">
              <a:lumMod val="20000"/>
              <a:lumOff val="80000"/>
            </a:schemeClr>
          </a:solidFill>
          <a:ln w="19050">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defTabSz="975390" hangingPunct="1"/>
            <a:endParaRPr lang="en-IN" sz="1920" kern="1200" dirty="0">
              <a:ln w="0"/>
              <a:solidFill>
                <a:srgbClr val="4472C4"/>
              </a:solidFill>
              <a:effectLst>
                <a:outerShdw blurRad="38100" dist="25400" dir="5400000" algn="ctr" rotWithShape="0">
                  <a:srgbClr val="6E747A">
                    <a:alpha val="43000"/>
                  </a:srgbClr>
                </a:outerShdw>
              </a:effectLst>
              <a:latin typeface="Calibri" panose="020F0502020204030204"/>
            </a:endParaRPr>
          </a:p>
        </p:txBody>
      </p:sp>
      <p:sp>
        <p:nvSpPr>
          <p:cNvPr id="369" name="Rectangle: Rounded Corners 368">
            <a:extLst>
              <a:ext uri="{FF2B5EF4-FFF2-40B4-BE49-F238E27FC236}">
                <a16:creationId xmlns:a16="http://schemas.microsoft.com/office/drawing/2014/main" id="{27AA9E5B-39E2-1575-BBE3-6679C59776BF}"/>
              </a:ext>
            </a:extLst>
          </p:cNvPr>
          <p:cNvSpPr/>
          <p:nvPr/>
        </p:nvSpPr>
        <p:spPr>
          <a:xfrm>
            <a:off x="8714141" y="3674534"/>
            <a:ext cx="1257227" cy="787238"/>
          </a:xfrm>
          <a:prstGeom prst="roundRect">
            <a:avLst/>
          </a:prstGeom>
          <a:solidFill>
            <a:schemeClr val="accent6">
              <a:lumMod val="20000"/>
              <a:lumOff val="80000"/>
            </a:schemeClr>
          </a:solidFill>
          <a:ln>
            <a:solidFill>
              <a:srgbClr val="00B050"/>
            </a:solidFill>
          </a:ln>
        </p:spPr>
        <p:style>
          <a:lnRef idx="2">
            <a:schemeClr val="accent6"/>
          </a:lnRef>
          <a:fillRef idx="1">
            <a:schemeClr val="lt1"/>
          </a:fillRef>
          <a:effectRef idx="0">
            <a:schemeClr val="accent6"/>
          </a:effectRef>
          <a:fontRef idx="minor">
            <a:schemeClr val="dk1"/>
          </a:fontRef>
        </p:style>
        <p:txBody>
          <a:bodyPr rtlCol="0" anchor="ctr"/>
          <a:lstStyle/>
          <a:p>
            <a:pPr defTabSz="975390" hangingPunct="1"/>
            <a:endParaRPr lang="en-IN" sz="1920" kern="1200" dirty="0">
              <a:solidFill>
                <a:prstClr val="black"/>
              </a:solidFill>
              <a:latin typeface="Calibri" panose="020F0502020204030204"/>
            </a:endParaRPr>
          </a:p>
        </p:txBody>
      </p:sp>
      <p:sp>
        <p:nvSpPr>
          <p:cNvPr id="370" name="Rectangle: Rounded Corners 369">
            <a:extLst>
              <a:ext uri="{FF2B5EF4-FFF2-40B4-BE49-F238E27FC236}">
                <a16:creationId xmlns:a16="http://schemas.microsoft.com/office/drawing/2014/main" id="{C28ECF21-2372-C192-AB49-84941B6D5914}"/>
              </a:ext>
            </a:extLst>
          </p:cNvPr>
          <p:cNvSpPr/>
          <p:nvPr/>
        </p:nvSpPr>
        <p:spPr>
          <a:xfrm>
            <a:off x="8765713" y="3924351"/>
            <a:ext cx="1003547" cy="473072"/>
          </a:xfrm>
          <a:prstGeom prst="roundRect">
            <a:avLst/>
          </a:prstGeom>
          <a:solidFill>
            <a:schemeClr val="accent2">
              <a:lumMod val="60000"/>
              <a:lumOff val="4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lIns="97536" tIns="48768" rIns="97536" bIns="48768" rtlCol="0" anchor="ctr"/>
          <a:lstStyle/>
          <a:p>
            <a:pPr defTabSz="975390" hangingPunct="1"/>
            <a:r>
              <a:rPr lang="en-IN" sz="960" kern="1200" dirty="0">
                <a:solidFill>
                  <a:prstClr val="black"/>
                </a:solidFill>
                <a:latin typeface="Calibri" panose="020F0502020204030204"/>
              </a:rPr>
              <a:t>Edit Service</a:t>
            </a:r>
            <a:r>
              <a:rPr lang="en-IN" sz="1280" kern="1200" dirty="0">
                <a:solidFill>
                  <a:prstClr val="black"/>
                </a:solidFill>
                <a:latin typeface="Calibri" panose="020F0502020204030204"/>
              </a:rPr>
              <a:t> (View)</a:t>
            </a:r>
          </a:p>
        </p:txBody>
      </p:sp>
      <p:cxnSp>
        <p:nvCxnSpPr>
          <p:cNvPr id="371" name="Straight Connector 370">
            <a:extLst>
              <a:ext uri="{FF2B5EF4-FFF2-40B4-BE49-F238E27FC236}">
                <a16:creationId xmlns:a16="http://schemas.microsoft.com/office/drawing/2014/main" id="{D8C2E1CD-918A-A726-867C-392CFF7A3F94}"/>
              </a:ext>
            </a:extLst>
          </p:cNvPr>
          <p:cNvCxnSpPr>
            <a:cxnSpLocks/>
          </p:cNvCxnSpPr>
          <p:nvPr/>
        </p:nvCxnSpPr>
        <p:spPr>
          <a:xfrm>
            <a:off x="10494478" y="6874579"/>
            <a:ext cx="0" cy="379877"/>
          </a:xfrm>
          <a:prstGeom prst="line">
            <a:avLst/>
          </a:prstGeom>
          <a:ln w="38100">
            <a:solidFill>
              <a:schemeClr val="accent1"/>
            </a:solidFill>
            <a:prstDash val="sysDot"/>
          </a:ln>
        </p:spPr>
        <p:style>
          <a:lnRef idx="1">
            <a:schemeClr val="accent1"/>
          </a:lnRef>
          <a:fillRef idx="0">
            <a:schemeClr val="accent1"/>
          </a:fillRef>
          <a:effectRef idx="0">
            <a:schemeClr val="accent1"/>
          </a:effectRef>
          <a:fontRef idx="minor">
            <a:schemeClr val="tx1"/>
          </a:fontRef>
        </p:style>
      </p:cxnSp>
      <p:sp>
        <p:nvSpPr>
          <p:cNvPr id="372" name="TextBox 371">
            <a:extLst>
              <a:ext uri="{FF2B5EF4-FFF2-40B4-BE49-F238E27FC236}">
                <a16:creationId xmlns:a16="http://schemas.microsoft.com/office/drawing/2014/main" id="{78462B34-E5FF-57D0-51E0-4ABD063C79BA}"/>
              </a:ext>
            </a:extLst>
          </p:cNvPr>
          <p:cNvSpPr txBox="1"/>
          <p:nvPr/>
        </p:nvSpPr>
        <p:spPr>
          <a:xfrm>
            <a:off x="11563508" y="3687396"/>
            <a:ext cx="1184929" cy="393954"/>
          </a:xfrm>
          <a:prstGeom prst="rect">
            <a:avLst/>
          </a:prstGeom>
          <a:noFill/>
        </p:spPr>
        <p:txBody>
          <a:bodyPr wrap="square" lIns="97536" tIns="48768" rIns="97536" bIns="48768" rtlCol="0" anchor="t">
            <a:spAutoFit/>
          </a:bodyPr>
          <a:lstStyle/>
          <a:p>
            <a:pPr algn="l" defTabSz="975390" hangingPunct="1"/>
            <a:r>
              <a:rPr lang="en-IN" sz="1920" kern="1200">
                <a:solidFill>
                  <a:srgbClr val="4472C4"/>
                </a:solidFill>
                <a:latin typeface="Calibri" panose="020F0502020204030204"/>
                <a:ea typeface="+mn-ea"/>
                <a:cs typeface="+mn-cs"/>
              </a:rPr>
              <a:t>Node 1</a:t>
            </a:r>
          </a:p>
        </p:txBody>
      </p:sp>
      <p:sp>
        <p:nvSpPr>
          <p:cNvPr id="373" name="Rectangle: Rounded Corners 372">
            <a:extLst>
              <a:ext uri="{FF2B5EF4-FFF2-40B4-BE49-F238E27FC236}">
                <a16:creationId xmlns:a16="http://schemas.microsoft.com/office/drawing/2014/main" id="{10923258-D2F9-13C9-1668-740F83D9CD04}"/>
              </a:ext>
            </a:extLst>
          </p:cNvPr>
          <p:cNvSpPr/>
          <p:nvPr/>
        </p:nvSpPr>
        <p:spPr>
          <a:xfrm>
            <a:off x="8621121" y="5865772"/>
            <a:ext cx="3963042" cy="913658"/>
          </a:xfrm>
          <a:prstGeom prst="roundRect">
            <a:avLst/>
          </a:prstGeom>
          <a:solidFill>
            <a:schemeClr val="accent1">
              <a:lumMod val="20000"/>
              <a:lumOff val="80000"/>
            </a:schemeClr>
          </a:solidFill>
          <a:ln w="19050">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defTabSz="975390" hangingPunct="1"/>
            <a:endParaRPr lang="en-IN" sz="1920" kern="1200" dirty="0">
              <a:ln w="0"/>
              <a:solidFill>
                <a:srgbClr val="4472C4"/>
              </a:solidFill>
              <a:effectLst>
                <a:outerShdw blurRad="38100" dist="25400" dir="5400000" algn="ctr" rotWithShape="0">
                  <a:srgbClr val="6E747A">
                    <a:alpha val="43000"/>
                  </a:srgbClr>
                </a:outerShdw>
              </a:effectLst>
              <a:latin typeface="Calibri" panose="020F0502020204030204"/>
            </a:endParaRPr>
          </a:p>
        </p:txBody>
      </p:sp>
      <p:sp>
        <p:nvSpPr>
          <p:cNvPr id="374" name="Rectangle: Rounded Corners 373">
            <a:extLst>
              <a:ext uri="{FF2B5EF4-FFF2-40B4-BE49-F238E27FC236}">
                <a16:creationId xmlns:a16="http://schemas.microsoft.com/office/drawing/2014/main" id="{B55739BB-2CE4-3FDF-735B-F6E8547B89C4}"/>
              </a:ext>
            </a:extLst>
          </p:cNvPr>
          <p:cNvSpPr/>
          <p:nvPr/>
        </p:nvSpPr>
        <p:spPr>
          <a:xfrm>
            <a:off x="8621121" y="7291169"/>
            <a:ext cx="3963042" cy="913658"/>
          </a:xfrm>
          <a:prstGeom prst="roundRect">
            <a:avLst/>
          </a:prstGeom>
          <a:solidFill>
            <a:schemeClr val="accent1">
              <a:lumMod val="20000"/>
              <a:lumOff val="80000"/>
            </a:schemeClr>
          </a:solidFill>
          <a:ln w="19050">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defTabSz="975390" hangingPunct="1"/>
            <a:endParaRPr lang="en-IN" sz="1920" kern="1200" dirty="0">
              <a:ln w="0"/>
              <a:solidFill>
                <a:srgbClr val="4472C4"/>
              </a:solidFill>
              <a:effectLst>
                <a:outerShdw blurRad="38100" dist="25400" dir="5400000" algn="ctr" rotWithShape="0">
                  <a:srgbClr val="6E747A">
                    <a:alpha val="43000"/>
                  </a:srgbClr>
                </a:outerShdw>
              </a:effectLst>
              <a:latin typeface="Calibri" panose="020F0502020204030204"/>
            </a:endParaRPr>
          </a:p>
        </p:txBody>
      </p:sp>
      <p:sp>
        <p:nvSpPr>
          <p:cNvPr id="375" name="TextBox 374">
            <a:extLst>
              <a:ext uri="{FF2B5EF4-FFF2-40B4-BE49-F238E27FC236}">
                <a16:creationId xmlns:a16="http://schemas.microsoft.com/office/drawing/2014/main" id="{0987C6E6-53AD-B801-29D0-6352018F431E}"/>
              </a:ext>
            </a:extLst>
          </p:cNvPr>
          <p:cNvSpPr txBox="1"/>
          <p:nvPr/>
        </p:nvSpPr>
        <p:spPr>
          <a:xfrm>
            <a:off x="11565529" y="7406433"/>
            <a:ext cx="1184929" cy="393954"/>
          </a:xfrm>
          <a:prstGeom prst="rect">
            <a:avLst/>
          </a:prstGeom>
          <a:noFill/>
        </p:spPr>
        <p:txBody>
          <a:bodyPr wrap="square" lIns="97536" tIns="48768" rIns="97536" bIns="48768" rtlCol="0" anchor="t">
            <a:spAutoFit/>
          </a:bodyPr>
          <a:lstStyle/>
          <a:p>
            <a:pPr algn="l" defTabSz="975390" hangingPunct="1"/>
            <a:r>
              <a:rPr lang="en-IN" sz="1920" kern="1200">
                <a:solidFill>
                  <a:srgbClr val="4472C4"/>
                </a:solidFill>
                <a:latin typeface="Calibri" panose="020F0502020204030204"/>
                <a:ea typeface="+mn-ea"/>
                <a:cs typeface="+mn-cs"/>
              </a:rPr>
              <a:t>Node k</a:t>
            </a:r>
          </a:p>
        </p:txBody>
      </p:sp>
      <p:sp>
        <p:nvSpPr>
          <p:cNvPr id="376" name="TextBox 375">
            <a:extLst>
              <a:ext uri="{FF2B5EF4-FFF2-40B4-BE49-F238E27FC236}">
                <a16:creationId xmlns:a16="http://schemas.microsoft.com/office/drawing/2014/main" id="{371A40F3-8AA1-97E5-C0DD-AF9758F959E7}"/>
              </a:ext>
            </a:extLst>
          </p:cNvPr>
          <p:cNvSpPr txBox="1"/>
          <p:nvPr/>
        </p:nvSpPr>
        <p:spPr>
          <a:xfrm>
            <a:off x="9229679" y="3621736"/>
            <a:ext cx="773717" cy="322076"/>
          </a:xfrm>
          <a:prstGeom prst="rect">
            <a:avLst/>
          </a:prstGeom>
          <a:noFill/>
        </p:spPr>
        <p:txBody>
          <a:bodyPr wrap="square" rtlCol="0">
            <a:spAutoFit/>
          </a:bodyPr>
          <a:lstStyle/>
          <a:p>
            <a:pPr algn="l" defTabSz="975390" hangingPunct="1"/>
            <a:r>
              <a:rPr lang="en-IN" sz="1493" kern="1200" dirty="0">
                <a:solidFill>
                  <a:srgbClr val="00B050"/>
                </a:solidFill>
                <a:latin typeface="Calibri" panose="020F0502020204030204"/>
                <a:ea typeface="+mn-ea"/>
                <a:cs typeface="+mn-cs"/>
              </a:rPr>
              <a:t>Pod 1</a:t>
            </a:r>
          </a:p>
        </p:txBody>
      </p:sp>
      <p:sp>
        <p:nvSpPr>
          <p:cNvPr id="377" name="Rectangle: Rounded Corners 376">
            <a:extLst>
              <a:ext uri="{FF2B5EF4-FFF2-40B4-BE49-F238E27FC236}">
                <a16:creationId xmlns:a16="http://schemas.microsoft.com/office/drawing/2014/main" id="{3604E0BF-1BB2-90D0-248B-B717B145251D}"/>
              </a:ext>
            </a:extLst>
          </p:cNvPr>
          <p:cNvSpPr/>
          <p:nvPr/>
        </p:nvSpPr>
        <p:spPr>
          <a:xfrm>
            <a:off x="10363997" y="3667482"/>
            <a:ext cx="1257227" cy="787238"/>
          </a:xfrm>
          <a:prstGeom prst="roundRect">
            <a:avLst/>
          </a:prstGeom>
          <a:solidFill>
            <a:schemeClr val="accent6">
              <a:lumMod val="20000"/>
              <a:lumOff val="80000"/>
            </a:schemeClr>
          </a:solidFill>
          <a:ln>
            <a:solidFill>
              <a:srgbClr val="00B050"/>
            </a:solidFill>
          </a:ln>
        </p:spPr>
        <p:style>
          <a:lnRef idx="2">
            <a:schemeClr val="accent6"/>
          </a:lnRef>
          <a:fillRef idx="1">
            <a:schemeClr val="lt1"/>
          </a:fillRef>
          <a:effectRef idx="0">
            <a:schemeClr val="accent6"/>
          </a:effectRef>
          <a:fontRef idx="minor">
            <a:schemeClr val="dk1"/>
          </a:fontRef>
        </p:style>
        <p:txBody>
          <a:bodyPr rtlCol="0" anchor="ctr"/>
          <a:lstStyle/>
          <a:p>
            <a:pPr defTabSz="975390" hangingPunct="1"/>
            <a:endParaRPr lang="en-IN" sz="1920" kern="1200" dirty="0">
              <a:solidFill>
                <a:prstClr val="black"/>
              </a:solidFill>
              <a:latin typeface="Calibri" panose="020F0502020204030204"/>
            </a:endParaRPr>
          </a:p>
        </p:txBody>
      </p:sp>
      <p:sp>
        <p:nvSpPr>
          <p:cNvPr id="378" name="Rectangle: Rounded Corners 377">
            <a:extLst>
              <a:ext uri="{FF2B5EF4-FFF2-40B4-BE49-F238E27FC236}">
                <a16:creationId xmlns:a16="http://schemas.microsoft.com/office/drawing/2014/main" id="{B0F5B66A-D42D-6ABF-24EB-E6ABF62CBFFD}"/>
              </a:ext>
            </a:extLst>
          </p:cNvPr>
          <p:cNvSpPr/>
          <p:nvPr/>
        </p:nvSpPr>
        <p:spPr>
          <a:xfrm>
            <a:off x="10415569" y="3917300"/>
            <a:ext cx="1003547" cy="473072"/>
          </a:xfrm>
          <a:prstGeom prst="roundRect">
            <a:avLst/>
          </a:prstGeom>
          <a:solidFill>
            <a:schemeClr val="accent2">
              <a:lumMod val="60000"/>
              <a:lumOff val="4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lIns="97536" tIns="48768" rIns="97536" bIns="48768" rtlCol="0" anchor="ctr"/>
          <a:lstStyle/>
          <a:p>
            <a:pPr defTabSz="975390" hangingPunct="1"/>
            <a:r>
              <a:rPr lang="en-IN" sz="960" kern="1200" dirty="0">
                <a:solidFill>
                  <a:prstClr val="black"/>
                </a:solidFill>
                <a:latin typeface="Calibri" panose="020F0502020204030204"/>
              </a:rPr>
              <a:t>Edit Service</a:t>
            </a:r>
            <a:r>
              <a:rPr lang="en-IN" sz="1280" kern="1200" dirty="0">
                <a:solidFill>
                  <a:prstClr val="black"/>
                </a:solidFill>
                <a:latin typeface="Calibri" panose="020F0502020204030204"/>
              </a:rPr>
              <a:t> (View)</a:t>
            </a:r>
          </a:p>
        </p:txBody>
      </p:sp>
      <p:sp>
        <p:nvSpPr>
          <p:cNvPr id="379" name="TextBox 378">
            <a:extLst>
              <a:ext uri="{FF2B5EF4-FFF2-40B4-BE49-F238E27FC236}">
                <a16:creationId xmlns:a16="http://schemas.microsoft.com/office/drawing/2014/main" id="{A71A0BDB-A578-1997-FCA0-D9CBABFF1197}"/>
              </a:ext>
            </a:extLst>
          </p:cNvPr>
          <p:cNvSpPr txBox="1"/>
          <p:nvPr/>
        </p:nvSpPr>
        <p:spPr>
          <a:xfrm>
            <a:off x="10879535" y="3614685"/>
            <a:ext cx="773717" cy="322076"/>
          </a:xfrm>
          <a:prstGeom prst="rect">
            <a:avLst/>
          </a:prstGeom>
          <a:noFill/>
        </p:spPr>
        <p:txBody>
          <a:bodyPr wrap="square" rtlCol="0">
            <a:spAutoFit/>
          </a:bodyPr>
          <a:lstStyle/>
          <a:p>
            <a:pPr algn="l" defTabSz="975390" hangingPunct="1"/>
            <a:r>
              <a:rPr lang="en-IN" sz="1493" kern="1200" dirty="0">
                <a:solidFill>
                  <a:srgbClr val="00B050"/>
                </a:solidFill>
                <a:latin typeface="Calibri" panose="020F0502020204030204"/>
                <a:ea typeface="+mn-ea"/>
                <a:cs typeface="+mn-cs"/>
              </a:rPr>
              <a:t>Pod n</a:t>
            </a:r>
          </a:p>
        </p:txBody>
      </p:sp>
      <p:cxnSp>
        <p:nvCxnSpPr>
          <p:cNvPr id="380" name="Straight Connector 379">
            <a:extLst>
              <a:ext uri="{FF2B5EF4-FFF2-40B4-BE49-F238E27FC236}">
                <a16:creationId xmlns:a16="http://schemas.microsoft.com/office/drawing/2014/main" id="{FE1077C6-F01D-558A-8A02-0295404FED33}"/>
              </a:ext>
            </a:extLst>
          </p:cNvPr>
          <p:cNvCxnSpPr>
            <a:cxnSpLocks/>
          </p:cNvCxnSpPr>
          <p:nvPr/>
        </p:nvCxnSpPr>
        <p:spPr>
          <a:xfrm>
            <a:off x="10048226" y="4061101"/>
            <a:ext cx="250947" cy="0"/>
          </a:xfrm>
          <a:prstGeom prst="line">
            <a:avLst/>
          </a:prstGeom>
          <a:ln w="28575">
            <a:solidFill>
              <a:srgbClr val="00B050"/>
            </a:solidFill>
            <a:prstDash val="sysDot"/>
          </a:ln>
        </p:spPr>
        <p:style>
          <a:lnRef idx="2">
            <a:schemeClr val="accent6"/>
          </a:lnRef>
          <a:fillRef idx="1">
            <a:schemeClr val="lt1"/>
          </a:fillRef>
          <a:effectRef idx="0">
            <a:schemeClr val="accent6"/>
          </a:effectRef>
          <a:fontRef idx="minor">
            <a:schemeClr val="dk1"/>
          </a:fontRef>
        </p:style>
      </p:cxnSp>
      <p:sp>
        <p:nvSpPr>
          <p:cNvPr id="381" name="Rectangle: Rounded Corners 380">
            <a:extLst>
              <a:ext uri="{FF2B5EF4-FFF2-40B4-BE49-F238E27FC236}">
                <a16:creationId xmlns:a16="http://schemas.microsoft.com/office/drawing/2014/main" id="{56CC05D4-FC87-E5EE-C1A7-7326F0D86446}"/>
              </a:ext>
            </a:extLst>
          </p:cNvPr>
          <p:cNvSpPr/>
          <p:nvPr/>
        </p:nvSpPr>
        <p:spPr>
          <a:xfrm>
            <a:off x="8714141" y="4851819"/>
            <a:ext cx="1257227" cy="787238"/>
          </a:xfrm>
          <a:prstGeom prst="roundRect">
            <a:avLst/>
          </a:prstGeom>
          <a:solidFill>
            <a:schemeClr val="accent6">
              <a:lumMod val="20000"/>
              <a:lumOff val="80000"/>
            </a:schemeClr>
          </a:solidFill>
          <a:ln>
            <a:solidFill>
              <a:srgbClr val="00B050"/>
            </a:solidFill>
          </a:ln>
        </p:spPr>
        <p:style>
          <a:lnRef idx="2">
            <a:schemeClr val="accent6"/>
          </a:lnRef>
          <a:fillRef idx="1">
            <a:schemeClr val="lt1"/>
          </a:fillRef>
          <a:effectRef idx="0">
            <a:schemeClr val="accent6"/>
          </a:effectRef>
          <a:fontRef idx="minor">
            <a:schemeClr val="dk1"/>
          </a:fontRef>
        </p:style>
        <p:txBody>
          <a:bodyPr rtlCol="0" anchor="ctr"/>
          <a:lstStyle/>
          <a:p>
            <a:pPr defTabSz="975390" hangingPunct="1"/>
            <a:endParaRPr lang="en-IN" sz="1920" kern="1200" dirty="0">
              <a:solidFill>
                <a:prstClr val="black"/>
              </a:solidFill>
              <a:latin typeface="Calibri" panose="020F0502020204030204"/>
            </a:endParaRPr>
          </a:p>
        </p:txBody>
      </p:sp>
      <p:sp>
        <p:nvSpPr>
          <p:cNvPr id="382" name="Rectangle: Rounded Corners 381">
            <a:extLst>
              <a:ext uri="{FF2B5EF4-FFF2-40B4-BE49-F238E27FC236}">
                <a16:creationId xmlns:a16="http://schemas.microsoft.com/office/drawing/2014/main" id="{E8BB322B-5EBD-9F39-0A35-D90F5B5A5A45}"/>
              </a:ext>
            </a:extLst>
          </p:cNvPr>
          <p:cNvSpPr/>
          <p:nvPr/>
        </p:nvSpPr>
        <p:spPr>
          <a:xfrm>
            <a:off x="8765713" y="5101637"/>
            <a:ext cx="1003547" cy="473072"/>
          </a:xfrm>
          <a:prstGeom prst="roundRect">
            <a:avLst/>
          </a:prstGeom>
          <a:solidFill>
            <a:schemeClr val="accent2">
              <a:lumMod val="60000"/>
              <a:lumOff val="4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lIns="97536" tIns="48768" rIns="97536" bIns="48768" rtlCol="0" anchor="ctr"/>
          <a:lstStyle/>
          <a:p>
            <a:pPr defTabSz="975390" hangingPunct="1"/>
            <a:r>
              <a:rPr lang="en-IN" sz="1067" kern="1200">
                <a:solidFill>
                  <a:prstClr val="black"/>
                </a:solidFill>
                <a:latin typeface="Calibri" panose="020F0502020204030204"/>
              </a:rPr>
              <a:t>Print Service </a:t>
            </a:r>
            <a:r>
              <a:rPr lang="en-IN" sz="1067" kern="1200" dirty="0">
                <a:solidFill>
                  <a:prstClr val="black"/>
                </a:solidFill>
                <a:latin typeface="Calibri" panose="020F0502020204030204"/>
              </a:rPr>
              <a:t>(View)</a:t>
            </a:r>
          </a:p>
        </p:txBody>
      </p:sp>
      <p:sp>
        <p:nvSpPr>
          <p:cNvPr id="383" name="TextBox 382">
            <a:extLst>
              <a:ext uri="{FF2B5EF4-FFF2-40B4-BE49-F238E27FC236}">
                <a16:creationId xmlns:a16="http://schemas.microsoft.com/office/drawing/2014/main" id="{75481F79-6D94-C3F9-76A1-7A7A2E7D8252}"/>
              </a:ext>
            </a:extLst>
          </p:cNvPr>
          <p:cNvSpPr txBox="1"/>
          <p:nvPr/>
        </p:nvSpPr>
        <p:spPr>
          <a:xfrm>
            <a:off x="9229679" y="4799022"/>
            <a:ext cx="773717" cy="322076"/>
          </a:xfrm>
          <a:prstGeom prst="rect">
            <a:avLst/>
          </a:prstGeom>
          <a:noFill/>
        </p:spPr>
        <p:txBody>
          <a:bodyPr wrap="square" rtlCol="0">
            <a:spAutoFit/>
          </a:bodyPr>
          <a:lstStyle/>
          <a:p>
            <a:pPr algn="l" defTabSz="975390" hangingPunct="1"/>
            <a:r>
              <a:rPr lang="en-IN" sz="1493" kern="1200" dirty="0">
                <a:solidFill>
                  <a:srgbClr val="00B050"/>
                </a:solidFill>
                <a:latin typeface="Calibri" panose="020F0502020204030204"/>
                <a:ea typeface="+mn-ea"/>
                <a:cs typeface="+mn-cs"/>
              </a:rPr>
              <a:t>Pod 1</a:t>
            </a:r>
          </a:p>
        </p:txBody>
      </p:sp>
      <p:sp>
        <p:nvSpPr>
          <p:cNvPr id="384" name="Rectangle: Rounded Corners 383">
            <a:extLst>
              <a:ext uri="{FF2B5EF4-FFF2-40B4-BE49-F238E27FC236}">
                <a16:creationId xmlns:a16="http://schemas.microsoft.com/office/drawing/2014/main" id="{E3805E84-FB7A-F91F-F25C-CB7A3DA83EF8}"/>
              </a:ext>
            </a:extLst>
          </p:cNvPr>
          <p:cNvSpPr/>
          <p:nvPr/>
        </p:nvSpPr>
        <p:spPr>
          <a:xfrm>
            <a:off x="10363997" y="4844767"/>
            <a:ext cx="1257227" cy="787238"/>
          </a:xfrm>
          <a:prstGeom prst="roundRect">
            <a:avLst/>
          </a:prstGeom>
          <a:solidFill>
            <a:schemeClr val="accent6">
              <a:lumMod val="20000"/>
              <a:lumOff val="80000"/>
            </a:schemeClr>
          </a:solidFill>
          <a:ln>
            <a:solidFill>
              <a:srgbClr val="00B050"/>
            </a:solidFill>
          </a:ln>
        </p:spPr>
        <p:style>
          <a:lnRef idx="2">
            <a:schemeClr val="accent6"/>
          </a:lnRef>
          <a:fillRef idx="1">
            <a:schemeClr val="lt1"/>
          </a:fillRef>
          <a:effectRef idx="0">
            <a:schemeClr val="accent6"/>
          </a:effectRef>
          <a:fontRef idx="minor">
            <a:schemeClr val="dk1"/>
          </a:fontRef>
        </p:style>
        <p:txBody>
          <a:bodyPr rtlCol="0" anchor="ctr"/>
          <a:lstStyle/>
          <a:p>
            <a:pPr defTabSz="975390" hangingPunct="1"/>
            <a:endParaRPr lang="en-IN" sz="1920" kern="1200" dirty="0">
              <a:solidFill>
                <a:prstClr val="black"/>
              </a:solidFill>
              <a:latin typeface="Calibri" panose="020F0502020204030204"/>
            </a:endParaRPr>
          </a:p>
        </p:txBody>
      </p:sp>
      <p:sp>
        <p:nvSpPr>
          <p:cNvPr id="385" name="Rectangle: Rounded Corners 384">
            <a:extLst>
              <a:ext uri="{FF2B5EF4-FFF2-40B4-BE49-F238E27FC236}">
                <a16:creationId xmlns:a16="http://schemas.microsoft.com/office/drawing/2014/main" id="{A013A29B-7D11-F6E7-5F17-AA9BD916224F}"/>
              </a:ext>
            </a:extLst>
          </p:cNvPr>
          <p:cNvSpPr/>
          <p:nvPr/>
        </p:nvSpPr>
        <p:spPr>
          <a:xfrm>
            <a:off x="10415569" y="5094585"/>
            <a:ext cx="1003547" cy="473072"/>
          </a:xfrm>
          <a:prstGeom prst="roundRect">
            <a:avLst/>
          </a:prstGeom>
          <a:solidFill>
            <a:schemeClr val="accent2">
              <a:lumMod val="60000"/>
              <a:lumOff val="4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lIns="97536" tIns="48768" rIns="97536" bIns="48768" rtlCol="0" anchor="ctr"/>
          <a:lstStyle/>
          <a:p>
            <a:pPr defTabSz="975390" hangingPunct="1"/>
            <a:r>
              <a:rPr lang="en-IN" sz="1067" kern="1200">
                <a:solidFill>
                  <a:prstClr val="black"/>
                </a:solidFill>
                <a:latin typeface="Calibri" panose="020F0502020204030204"/>
              </a:rPr>
              <a:t>Print Service </a:t>
            </a:r>
            <a:r>
              <a:rPr lang="en-IN" sz="1067" kern="1200" dirty="0">
                <a:solidFill>
                  <a:prstClr val="black"/>
                </a:solidFill>
                <a:latin typeface="Calibri" panose="020F0502020204030204"/>
              </a:rPr>
              <a:t>(View)</a:t>
            </a:r>
          </a:p>
        </p:txBody>
      </p:sp>
      <p:sp>
        <p:nvSpPr>
          <p:cNvPr id="386" name="TextBox 385">
            <a:extLst>
              <a:ext uri="{FF2B5EF4-FFF2-40B4-BE49-F238E27FC236}">
                <a16:creationId xmlns:a16="http://schemas.microsoft.com/office/drawing/2014/main" id="{4DF42409-59B1-D20E-B3C3-388139D82FF3}"/>
              </a:ext>
            </a:extLst>
          </p:cNvPr>
          <p:cNvSpPr txBox="1"/>
          <p:nvPr/>
        </p:nvSpPr>
        <p:spPr>
          <a:xfrm>
            <a:off x="10879535" y="4791970"/>
            <a:ext cx="773717" cy="322076"/>
          </a:xfrm>
          <a:prstGeom prst="rect">
            <a:avLst/>
          </a:prstGeom>
          <a:noFill/>
        </p:spPr>
        <p:txBody>
          <a:bodyPr wrap="square" rtlCol="0">
            <a:spAutoFit/>
          </a:bodyPr>
          <a:lstStyle/>
          <a:p>
            <a:pPr algn="l" defTabSz="975390" hangingPunct="1"/>
            <a:r>
              <a:rPr lang="en-IN" sz="1493" kern="1200" dirty="0">
                <a:solidFill>
                  <a:srgbClr val="00B050"/>
                </a:solidFill>
                <a:latin typeface="Calibri" panose="020F0502020204030204"/>
                <a:ea typeface="+mn-ea"/>
                <a:cs typeface="+mn-cs"/>
              </a:rPr>
              <a:t>Pod n</a:t>
            </a:r>
          </a:p>
        </p:txBody>
      </p:sp>
      <p:cxnSp>
        <p:nvCxnSpPr>
          <p:cNvPr id="387" name="Straight Connector 386">
            <a:extLst>
              <a:ext uri="{FF2B5EF4-FFF2-40B4-BE49-F238E27FC236}">
                <a16:creationId xmlns:a16="http://schemas.microsoft.com/office/drawing/2014/main" id="{5EE8634C-F7A0-FB36-7DF5-5034615C48E5}"/>
              </a:ext>
            </a:extLst>
          </p:cNvPr>
          <p:cNvCxnSpPr>
            <a:cxnSpLocks/>
          </p:cNvCxnSpPr>
          <p:nvPr/>
        </p:nvCxnSpPr>
        <p:spPr>
          <a:xfrm>
            <a:off x="10048226" y="5238386"/>
            <a:ext cx="250947" cy="0"/>
          </a:xfrm>
          <a:prstGeom prst="line">
            <a:avLst/>
          </a:prstGeom>
          <a:ln w="28575">
            <a:solidFill>
              <a:srgbClr val="00B050"/>
            </a:solidFill>
            <a:prstDash val="sysDot"/>
          </a:ln>
        </p:spPr>
        <p:style>
          <a:lnRef idx="2">
            <a:schemeClr val="accent6"/>
          </a:lnRef>
          <a:fillRef idx="1">
            <a:schemeClr val="lt1"/>
          </a:fillRef>
          <a:effectRef idx="0">
            <a:schemeClr val="accent6"/>
          </a:effectRef>
          <a:fontRef idx="minor">
            <a:schemeClr val="dk1"/>
          </a:fontRef>
        </p:style>
      </p:cxnSp>
      <p:sp>
        <p:nvSpPr>
          <p:cNvPr id="388" name="Rectangle: Rounded Corners 387">
            <a:extLst>
              <a:ext uri="{FF2B5EF4-FFF2-40B4-BE49-F238E27FC236}">
                <a16:creationId xmlns:a16="http://schemas.microsoft.com/office/drawing/2014/main" id="{F893021A-6B87-57C0-E051-1439EFC9ECDD}"/>
              </a:ext>
            </a:extLst>
          </p:cNvPr>
          <p:cNvSpPr/>
          <p:nvPr/>
        </p:nvSpPr>
        <p:spPr>
          <a:xfrm>
            <a:off x="8714141" y="5932930"/>
            <a:ext cx="1257227" cy="787238"/>
          </a:xfrm>
          <a:prstGeom prst="roundRect">
            <a:avLst/>
          </a:prstGeom>
          <a:solidFill>
            <a:schemeClr val="accent6">
              <a:lumMod val="20000"/>
              <a:lumOff val="80000"/>
            </a:schemeClr>
          </a:solidFill>
          <a:ln>
            <a:solidFill>
              <a:srgbClr val="00B050"/>
            </a:solidFill>
          </a:ln>
        </p:spPr>
        <p:style>
          <a:lnRef idx="2">
            <a:schemeClr val="accent6"/>
          </a:lnRef>
          <a:fillRef idx="1">
            <a:schemeClr val="lt1"/>
          </a:fillRef>
          <a:effectRef idx="0">
            <a:schemeClr val="accent6"/>
          </a:effectRef>
          <a:fontRef idx="minor">
            <a:schemeClr val="dk1"/>
          </a:fontRef>
        </p:style>
        <p:txBody>
          <a:bodyPr rtlCol="0" anchor="ctr"/>
          <a:lstStyle/>
          <a:p>
            <a:pPr defTabSz="975390" hangingPunct="1"/>
            <a:endParaRPr lang="en-IN" sz="1920" kern="1200" dirty="0">
              <a:solidFill>
                <a:prstClr val="black"/>
              </a:solidFill>
              <a:latin typeface="Calibri" panose="020F0502020204030204"/>
            </a:endParaRPr>
          </a:p>
        </p:txBody>
      </p:sp>
      <p:sp>
        <p:nvSpPr>
          <p:cNvPr id="389" name="Rectangle: Rounded Corners 388">
            <a:extLst>
              <a:ext uri="{FF2B5EF4-FFF2-40B4-BE49-F238E27FC236}">
                <a16:creationId xmlns:a16="http://schemas.microsoft.com/office/drawing/2014/main" id="{A3C53F07-60FB-5905-29D1-210CB35AA288}"/>
              </a:ext>
            </a:extLst>
          </p:cNvPr>
          <p:cNvSpPr/>
          <p:nvPr/>
        </p:nvSpPr>
        <p:spPr>
          <a:xfrm>
            <a:off x="8765713" y="6182748"/>
            <a:ext cx="1003547" cy="473072"/>
          </a:xfrm>
          <a:prstGeom prst="roundRect">
            <a:avLst/>
          </a:prstGeom>
          <a:solidFill>
            <a:schemeClr val="accent2">
              <a:lumMod val="60000"/>
              <a:lumOff val="4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lIns="97536" tIns="48768" rIns="97536" bIns="48768" rtlCol="0" anchor="ctr"/>
          <a:lstStyle/>
          <a:p>
            <a:pPr defTabSz="975390" hangingPunct="1"/>
            <a:r>
              <a:rPr lang="en-IN" sz="1067" kern="1200">
                <a:solidFill>
                  <a:prstClr val="black"/>
                </a:solidFill>
                <a:latin typeface="Calibri" panose="020F0502020204030204"/>
              </a:rPr>
              <a:t>Format Service </a:t>
            </a:r>
            <a:r>
              <a:rPr lang="en-IN" sz="1067" kern="1200" dirty="0">
                <a:solidFill>
                  <a:prstClr val="black"/>
                </a:solidFill>
                <a:latin typeface="Calibri" panose="020F0502020204030204"/>
              </a:rPr>
              <a:t>(View)</a:t>
            </a:r>
          </a:p>
        </p:txBody>
      </p:sp>
      <p:sp>
        <p:nvSpPr>
          <p:cNvPr id="390" name="TextBox 389">
            <a:extLst>
              <a:ext uri="{FF2B5EF4-FFF2-40B4-BE49-F238E27FC236}">
                <a16:creationId xmlns:a16="http://schemas.microsoft.com/office/drawing/2014/main" id="{7743668B-F9AF-3168-6925-0008F3D37839}"/>
              </a:ext>
            </a:extLst>
          </p:cNvPr>
          <p:cNvSpPr txBox="1"/>
          <p:nvPr/>
        </p:nvSpPr>
        <p:spPr>
          <a:xfrm>
            <a:off x="11563507" y="6000540"/>
            <a:ext cx="1184929" cy="393954"/>
          </a:xfrm>
          <a:prstGeom prst="rect">
            <a:avLst/>
          </a:prstGeom>
          <a:noFill/>
        </p:spPr>
        <p:txBody>
          <a:bodyPr wrap="square" lIns="97536" tIns="48768" rIns="97536" bIns="48768" rtlCol="0" anchor="t">
            <a:spAutoFit/>
          </a:bodyPr>
          <a:lstStyle/>
          <a:p>
            <a:pPr algn="l" defTabSz="975390" hangingPunct="1"/>
            <a:r>
              <a:rPr lang="en-IN" sz="1920" kern="1200">
                <a:solidFill>
                  <a:srgbClr val="4472C4"/>
                </a:solidFill>
                <a:latin typeface="Calibri" panose="020F0502020204030204"/>
                <a:ea typeface="+mn-ea"/>
                <a:cs typeface="+mn-cs"/>
              </a:rPr>
              <a:t>Node 3</a:t>
            </a:r>
          </a:p>
        </p:txBody>
      </p:sp>
      <p:sp>
        <p:nvSpPr>
          <p:cNvPr id="391" name="TextBox 390">
            <a:extLst>
              <a:ext uri="{FF2B5EF4-FFF2-40B4-BE49-F238E27FC236}">
                <a16:creationId xmlns:a16="http://schemas.microsoft.com/office/drawing/2014/main" id="{997767BB-CD4B-A265-1F5D-E0D0348645F1}"/>
              </a:ext>
            </a:extLst>
          </p:cNvPr>
          <p:cNvSpPr txBox="1"/>
          <p:nvPr/>
        </p:nvSpPr>
        <p:spPr>
          <a:xfrm>
            <a:off x="9229679" y="5880133"/>
            <a:ext cx="773717" cy="322076"/>
          </a:xfrm>
          <a:prstGeom prst="rect">
            <a:avLst/>
          </a:prstGeom>
          <a:noFill/>
        </p:spPr>
        <p:txBody>
          <a:bodyPr wrap="square" rtlCol="0">
            <a:spAutoFit/>
          </a:bodyPr>
          <a:lstStyle/>
          <a:p>
            <a:pPr algn="l" defTabSz="975390" hangingPunct="1"/>
            <a:r>
              <a:rPr lang="en-IN" sz="1493" kern="1200" dirty="0">
                <a:solidFill>
                  <a:srgbClr val="00B050"/>
                </a:solidFill>
                <a:latin typeface="Calibri" panose="020F0502020204030204"/>
                <a:ea typeface="+mn-ea"/>
                <a:cs typeface="+mn-cs"/>
              </a:rPr>
              <a:t>Pod 1</a:t>
            </a:r>
          </a:p>
        </p:txBody>
      </p:sp>
      <p:sp>
        <p:nvSpPr>
          <p:cNvPr id="392" name="Rectangle: Rounded Corners 391">
            <a:extLst>
              <a:ext uri="{FF2B5EF4-FFF2-40B4-BE49-F238E27FC236}">
                <a16:creationId xmlns:a16="http://schemas.microsoft.com/office/drawing/2014/main" id="{9396CA4A-3750-8318-E09D-A5E83EE00FE3}"/>
              </a:ext>
            </a:extLst>
          </p:cNvPr>
          <p:cNvSpPr/>
          <p:nvPr/>
        </p:nvSpPr>
        <p:spPr>
          <a:xfrm>
            <a:off x="10363997" y="5925879"/>
            <a:ext cx="1257227" cy="787238"/>
          </a:xfrm>
          <a:prstGeom prst="roundRect">
            <a:avLst/>
          </a:prstGeom>
          <a:solidFill>
            <a:schemeClr val="accent6">
              <a:lumMod val="20000"/>
              <a:lumOff val="80000"/>
            </a:schemeClr>
          </a:solidFill>
          <a:ln>
            <a:solidFill>
              <a:srgbClr val="00B050"/>
            </a:solidFill>
          </a:ln>
        </p:spPr>
        <p:style>
          <a:lnRef idx="2">
            <a:schemeClr val="accent6"/>
          </a:lnRef>
          <a:fillRef idx="1">
            <a:schemeClr val="lt1"/>
          </a:fillRef>
          <a:effectRef idx="0">
            <a:schemeClr val="accent6"/>
          </a:effectRef>
          <a:fontRef idx="minor">
            <a:schemeClr val="dk1"/>
          </a:fontRef>
        </p:style>
        <p:txBody>
          <a:bodyPr rtlCol="0" anchor="ctr"/>
          <a:lstStyle/>
          <a:p>
            <a:pPr defTabSz="975390" hangingPunct="1"/>
            <a:endParaRPr lang="en-IN" sz="1920" kern="1200" dirty="0">
              <a:solidFill>
                <a:prstClr val="black"/>
              </a:solidFill>
              <a:latin typeface="Calibri" panose="020F0502020204030204"/>
            </a:endParaRPr>
          </a:p>
        </p:txBody>
      </p:sp>
      <p:sp>
        <p:nvSpPr>
          <p:cNvPr id="393" name="Rectangle: Rounded Corners 392">
            <a:extLst>
              <a:ext uri="{FF2B5EF4-FFF2-40B4-BE49-F238E27FC236}">
                <a16:creationId xmlns:a16="http://schemas.microsoft.com/office/drawing/2014/main" id="{2732A76B-E0F2-1091-A374-4D8925E6FE44}"/>
              </a:ext>
            </a:extLst>
          </p:cNvPr>
          <p:cNvSpPr/>
          <p:nvPr/>
        </p:nvSpPr>
        <p:spPr>
          <a:xfrm>
            <a:off x="10415569" y="6175697"/>
            <a:ext cx="1003547" cy="473072"/>
          </a:xfrm>
          <a:prstGeom prst="roundRect">
            <a:avLst/>
          </a:prstGeom>
          <a:solidFill>
            <a:schemeClr val="accent2">
              <a:lumMod val="60000"/>
              <a:lumOff val="4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lIns="97536" tIns="48768" rIns="97536" bIns="48768" rtlCol="0" anchor="ctr"/>
          <a:lstStyle/>
          <a:p>
            <a:pPr defTabSz="975390" hangingPunct="1"/>
            <a:r>
              <a:rPr lang="en-IN" sz="1067" kern="1200">
                <a:solidFill>
                  <a:prstClr val="black"/>
                </a:solidFill>
                <a:latin typeface="Calibri" panose="020F0502020204030204"/>
              </a:rPr>
              <a:t>Format Service </a:t>
            </a:r>
            <a:r>
              <a:rPr lang="en-IN" sz="1067" kern="1200" dirty="0">
                <a:solidFill>
                  <a:prstClr val="black"/>
                </a:solidFill>
                <a:latin typeface="Calibri" panose="020F0502020204030204"/>
              </a:rPr>
              <a:t>(View)</a:t>
            </a:r>
          </a:p>
        </p:txBody>
      </p:sp>
      <p:sp>
        <p:nvSpPr>
          <p:cNvPr id="394" name="TextBox 393">
            <a:extLst>
              <a:ext uri="{FF2B5EF4-FFF2-40B4-BE49-F238E27FC236}">
                <a16:creationId xmlns:a16="http://schemas.microsoft.com/office/drawing/2014/main" id="{7DFF3D4E-DFAF-88EC-8E11-25DCFBA4EBB2}"/>
              </a:ext>
            </a:extLst>
          </p:cNvPr>
          <p:cNvSpPr txBox="1"/>
          <p:nvPr/>
        </p:nvSpPr>
        <p:spPr>
          <a:xfrm>
            <a:off x="10879535" y="5873081"/>
            <a:ext cx="773717" cy="322076"/>
          </a:xfrm>
          <a:prstGeom prst="rect">
            <a:avLst/>
          </a:prstGeom>
          <a:noFill/>
        </p:spPr>
        <p:txBody>
          <a:bodyPr wrap="square" rtlCol="0">
            <a:spAutoFit/>
          </a:bodyPr>
          <a:lstStyle/>
          <a:p>
            <a:pPr algn="l" defTabSz="975390" hangingPunct="1"/>
            <a:r>
              <a:rPr lang="en-IN" sz="1493" kern="1200" dirty="0">
                <a:solidFill>
                  <a:srgbClr val="00B050"/>
                </a:solidFill>
                <a:latin typeface="Calibri" panose="020F0502020204030204"/>
                <a:ea typeface="+mn-ea"/>
                <a:cs typeface="+mn-cs"/>
              </a:rPr>
              <a:t>Pod n</a:t>
            </a:r>
          </a:p>
        </p:txBody>
      </p:sp>
      <p:cxnSp>
        <p:nvCxnSpPr>
          <p:cNvPr id="395" name="Straight Connector 394">
            <a:extLst>
              <a:ext uri="{FF2B5EF4-FFF2-40B4-BE49-F238E27FC236}">
                <a16:creationId xmlns:a16="http://schemas.microsoft.com/office/drawing/2014/main" id="{12E17219-3438-6F17-1AFA-055D12B589E6}"/>
              </a:ext>
            </a:extLst>
          </p:cNvPr>
          <p:cNvCxnSpPr>
            <a:cxnSpLocks/>
          </p:cNvCxnSpPr>
          <p:nvPr/>
        </p:nvCxnSpPr>
        <p:spPr>
          <a:xfrm>
            <a:off x="10048226" y="6319498"/>
            <a:ext cx="250947" cy="0"/>
          </a:xfrm>
          <a:prstGeom prst="line">
            <a:avLst/>
          </a:prstGeom>
          <a:ln w="28575">
            <a:solidFill>
              <a:srgbClr val="00B050"/>
            </a:solidFill>
            <a:prstDash val="sysDot"/>
          </a:ln>
        </p:spPr>
        <p:style>
          <a:lnRef idx="2">
            <a:schemeClr val="accent6"/>
          </a:lnRef>
          <a:fillRef idx="1">
            <a:schemeClr val="lt1"/>
          </a:fillRef>
          <a:effectRef idx="0">
            <a:schemeClr val="accent6"/>
          </a:effectRef>
          <a:fontRef idx="minor">
            <a:schemeClr val="dk1"/>
          </a:fontRef>
        </p:style>
      </p:cxnSp>
      <p:sp>
        <p:nvSpPr>
          <p:cNvPr id="396" name="Rectangle: Rounded Corners 395">
            <a:extLst>
              <a:ext uri="{FF2B5EF4-FFF2-40B4-BE49-F238E27FC236}">
                <a16:creationId xmlns:a16="http://schemas.microsoft.com/office/drawing/2014/main" id="{15C550AB-E060-8505-0DAC-2743AA32ABB6}"/>
              </a:ext>
            </a:extLst>
          </p:cNvPr>
          <p:cNvSpPr/>
          <p:nvPr/>
        </p:nvSpPr>
        <p:spPr>
          <a:xfrm>
            <a:off x="8714141" y="7365856"/>
            <a:ext cx="1257227" cy="787238"/>
          </a:xfrm>
          <a:prstGeom prst="roundRect">
            <a:avLst/>
          </a:prstGeom>
          <a:solidFill>
            <a:schemeClr val="accent6">
              <a:lumMod val="20000"/>
              <a:lumOff val="80000"/>
            </a:schemeClr>
          </a:solidFill>
          <a:ln>
            <a:solidFill>
              <a:srgbClr val="00B050"/>
            </a:solidFill>
          </a:ln>
        </p:spPr>
        <p:style>
          <a:lnRef idx="2">
            <a:schemeClr val="accent6"/>
          </a:lnRef>
          <a:fillRef idx="1">
            <a:schemeClr val="lt1"/>
          </a:fillRef>
          <a:effectRef idx="0">
            <a:schemeClr val="accent6"/>
          </a:effectRef>
          <a:fontRef idx="minor">
            <a:schemeClr val="dk1"/>
          </a:fontRef>
        </p:style>
        <p:txBody>
          <a:bodyPr rtlCol="0" anchor="ctr"/>
          <a:lstStyle/>
          <a:p>
            <a:pPr defTabSz="975390" hangingPunct="1"/>
            <a:endParaRPr lang="en-IN" sz="1920" kern="1200" dirty="0">
              <a:solidFill>
                <a:prstClr val="black"/>
              </a:solidFill>
              <a:latin typeface="Calibri" panose="020F0502020204030204"/>
            </a:endParaRPr>
          </a:p>
        </p:txBody>
      </p:sp>
      <p:sp>
        <p:nvSpPr>
          <p:cNvPr id="397" name="Rectangle: Rounded Corners 396">
            <a:extLst>
              <a:ext uri="{FF2B5EF4-FFF2-40B4-BE49-F238E27FC236}">
                <a16:creationId xmlns:a16="http://schemas.microsoft.com/office/drawing/2014/main" id="{A430E1BD-0CAC-AD8C-CE68-0EAE6033AEC9}"/>
              </a:ext>
            </a:extLst>
          </p:cNvPr>
          <p:cNvSpPr/>
          <p:nvPr/>
        </p:nvSpPr>
        <p:spPr>
          <a:xfrm>
            <a:off x="8765713" y="7615674"/>
            <a:ext cx="1003547" cy="473072"/>
          </a:xfrm>
          <a:prstGeom prst="roundRect">
            <a:avLst/>
          </a:prstGeom>
          <a:solidFill>
            <a:schemeClr val="accent2">
              <a:lumMod val="60000"/>
              <a:lumOff val="40000"/>
            </a:schemeClr>
          </a:solidFill>
        </p:spPr>
        <p:style>
          <a:lnRef idx="2">
            <a:schemeClr val="accent6"/>
          </a:lnRef>
          <a:fillRef idx="1">
            <a:schemeClr val="lt1"/>
          </a:fillRef>
          <a:effectRef idx="0">
            <a:schemeClr val="accent6"/>
          </a:effectRef>
          <a:fontRef idx="minor">
            <a:schemeClr val="dk1"/>
          </a:fontRef>
        </p:style>
        <p:txBody>
          <a:bodyPr lIns="97536" tIns="48768" rIns="97536" bIns="48768" rtlCol="0" anchor="ctr"/>
          <a:lstStyle/>
          <a:p>
            <a:pPr defTabSz="975390" hangingPunct="1"/>
            <a:r>
              <a:rPr lang="en-IN" sz="1067" kern="1200" dirty="0">
                <a:solidFill>
                  <a:prstClr val="black"/>
                </a:solidFill>
                <a:latin typeface="Calibri" panose="020F0502020204030204"/>
              </a:rPr>
              <a:t>Comment Service (View)</a:t>
            </a:r>
            <a:endParaRPr lang="en-IN" sz="1067" kern="1200">
              <a:solidFill>
                <a:prstClr val="black"/>
              </a:solidFill>
              <a:latin typeface="Calibri" panose="020F0502020204030204"/>
              <a:cs typeface="Calibri"/>
            </a:endParaRPr>
          </a:p>
        </p:txBody>
      </p:sp>
      <p:sp>
        <p:nvSpPr>
          <p:cNvPr id="398" name="TextBox 397">
            <a:extLst>
              <a:ext uri="{FF2B5EF4-FFF2-40B4-BE49-F238E27FC236}">
                <a16:creationId xmlns:a16="http://schemas.microsoft.com/office/drawing/2014/main" id="{34AE6946-1140-5F9F-779F-B4046A6E8F2F}"/>
              </a:ext>
            </a:extLst>
          </p:cNvPr>
          <p:cNvSpPr txBox="1"/>
          <p:nvPr/>
        </p:nvSpPr>
        <p:spPr>
          <a:xfrm>
            <a:off x="9229679" y="7313059"/>
            <a:ext cx="773717" cy="322076"/>
          </a:xfrm>
          <a:prstGeom prst="rect">
            <a:avLst/>
          </a:prstGeom>
          <a:noFill/>
        </p:spPr>
        <p:txBody>
          <a:bodyPr wrap="square" rtlCol="0">
            <a:spAutoFit/>
          </a:bodyPr>
          <a:lstStyle/>
          <a:p>
            <a:pPr algn="l" defTabSz="975390" hangingPunct="1"/>
            <a:r>
              <a:rPr lang="en-IN" sz="1493" kern="1200" dirty="0">
                <a:solidFill>
                  <a:srgbClr val="00B050"/>
                </a:solidFill>
                <a:latin typeface="Calibri" panose="020F0502020204030204"/>
                <a:ea typeface="+mn-ea"/>
                <a:cs typeface="+mn-cs"/>
              </a:rPr>
              <a:t>Pod 1</a:t>
            </a:r>
          </a:p>
        </p:txBody>
      </p:sp>
      <p:sp>
        <p:nvSpPr>
          <p:cNvPr id="399" name="Rectangle: Rounded Corners 398">
            <a:extLst>
              <a:ext uri="{FF2B5EF4-FFF2-40B4-BE49-F238E27FC236}">
                <a16:creationId xmlns:a16="http://schemas.microsoft.com/office/drawing/2014/main" id="{8525415C-F977-F0C5-1242-FF37DE9D9F56}"/>
              </a:ext>
            </a:extLst>
          </p:cNvPr>
          <p:cNvSpPr/>
          <p:nvPr/>
        </p:nvSpPr>
        <p:spPr>
          <a:xfrm>
            <a:off x="10363997" y="7358804"/>
            <a:ext cx="1257227" cy="787238"/>
          </a:xfrm>
          <a:prstGeom prst="roundRect">
            <a:avLst/>
          </a:prstGeom>
          <a:solidFill>
            <a:schemeClr val="accent6">
              <a:lumMod val="20000"/>
              <a:lumOff val="80000"/>
            </a:schemeClr>
          </a:solidFill>
          <a:ln>
            <a:solidFill>
              <a:srgbClr val="00B050"/>
            </a:solidFill>
          </a:ln>
        </p:spPr>
        <p:style>
          <a:lnRef idx="2">
            <a:schemeClr val="accent6"/>
          </a:lnRef>
          <a:fillRef idx="1">
            <a:schemeClr val="lt1"/>
          </a:fillRef>
          <a:effectRef idx="0">
            <a:schemeClr val="accent6"/>
          </a:effectRef>
          <a:fontRef idx="minor">
            <a:schemeClr val="dk1"/>
          </a:fontRef>
        </p:style>
        <p:txBody>
          <a:bodyPr rtlCol="0" anchor="ctr"/>
          <a:lstStyle/>
          <a:p>
            <a:pPr defTabSz="975390" hangingPunct="1"/>
            <a:endParaRPr lang="en-IN" sz="1920" kern="1200" dirty="0">
              <a:solidFill>
                <a:prstClr val="black"/>
              </a:solidFill>
              <a:latin typeface="Calibri" panose="020F0502020204030204"/>
            </a:endParaRPr>
          </a:p>
        </p:txBody>
      </p:sp>
      <p:sp>
        <p:nvSpPr>
          <p:cNvPr id="400" name="Rectangle: Rounded Corners 399">
            <a:extLst>
              <a:ext uri="{FF2B5EF4-FFF2-40B4-BE49-F238E27FC236}">
                <a16:creationId xmlns:a16="http://schemas.microsoft.com/office/drawing/2014/main" id="{D0C72665-39FD-2BF6-821E-53E25FA29133}"/>
              </a:ext>
            </a:extLst>
          </p:cNvPr>
          <p:cNvSpPr/>
          <p:nvPr/>
        </p:nvSpPr>
        <p:spPr>
          <a:xfrm>
            <a:off x="10415569" y="7608622"/>
            <a:ext cx="1003547" cy="473072"/>
          </a:xfrm>
          <a:prstGeom prst="roundRect">
            <a:avLst/>
          </a:prstGeom>
          <a:solidFill>
            <a:schemeClr val="accent2">
              <a:lumMod val="60000"/>
              <a:lumOff val="40000"/>
            </a:schemeClr>
          </a:solidFill>
        </p:spPr>
        <p:style>
          <a:lnRef idx="2">
            <a:schemeClr val="accent6"/>
          </a:lnRef>
          <a:fillRef idx="1">
            <a:schemeClr val="lt1"/>
          </a:fillRef>
          <a:effectRef idx="0">
            <a:schemeClr val="accent6"/>
          </a:effectRef>
          <a:fontRef idx="minor">
            <a:schemeClr val="dk1"/>
          </a:fontRef>
        </p:style>
        <p:txBody>
          <a:bodyPr lIns="97536" tIns="48768" rIns="97536" bIns="48768" rtlCol="0" anchor="ctr"/>
          <a:lstStyle/>
          <a:p>
            <a:pPr defTabSz="975390" hangingPunct="1"/>
            <a:r>
              <a:rPr lang="en-IN" sz="1067" kern="1200" dirty="0">
                <a:solidFill>
                  <a:prstClr val="black"/>
                </a:solidFill>
                <a:latin typeface="Calibri" panose="020F0502020204030204"/>
              </a:rPr>
              <a:t>Comment Service (View)</a:t>
            </a:r>
            <a:endParaRPr lang="en-IN" sz="1067" kern="1200" dirty="0">
              <a:solidFill>
                <a:prstClr val="black"/>
              </a:solidFill>
              <a:latin typeface="Calibri" panose="020F0502020204030204"/>
              <a:cs typeface="Calibri"/>
            </a:endParaRPr>
          </a:p>
        </p:txBody>
      </p:sp>
      <p:sp>
        <p:nvSpPr>
          <p:cNvPr id="401" name="TextBox 400">
            <a:extLst>
              <a:ext uri="{FF2B5EF4-FFF2-40B4-BE49-F238E27FC236}">
                <a16:creationId xmlns:a16="http://schemas.microsoft.com/office/drawing/2014/main" id="{F1B498F2-2319-01B8-C485-97FEE8EE16CA}"/>
              </a:ext>
            </a:extLst>
          </p:cNvPr>
          <p:cNvSpPr txBox="1"/>
          <p:nvPr/>
        </p:nvSpPr>
        <p:spPr>
          <a:xfrm>
            <a:off x="10879535" y="7306007"/>
            <a:ext cx="773717" cy="322076"/>
          </a:xfrm>
          <a:prstGeom prst="rect">
            <a:avLst/>
          </a:prstGeom>
          <a:noFill/>
        </p:spPr>
        <p:txBody>
          <a:bodyPr wrap="square" rtlCol="0">
            <a:spAutoFit/>
          </a:bodyPr>
          <a:lstStyle/>
          <a:p>
            <a:pPr algn="l" defTabSz="975390" hangingPunct="1"/>
            <a:r>
              <a:rPr lang="en-IN" sz="1493" kern="1200" dirty="0">
                <a:solidFill>
                  <a:srgbClr val="00B050"/>
                </a:solidFill>
                <a:latin typeface="Calibri" panose="020F0502020204030204"/>
                <a:ea typeface="+mn-ea"/>
                <a:cs typeface="+mn-cs"/>
              </a:rPr>
              <a:t>Pod n</a:t>
            </a:r>
          </a:p>
        </p:txBody>
      </p:sp>
      <p:cxnSp>
        <p:nvCxnSpPr>
          <p:cNvPr id="402" name="Straight Connector 401">
            <a:extLst>
              <a:ext uri="{FF2B5EF4-FFF2-40B4-BE49-F238E27FC236}">
                <a16:creationId xmlns:a16="http://schemas.microsoft.com/office/drawing/2014/main" id="{DC94D3B8-F032-91DE-FEB4-543815CD4620}"/>
              </a:ext>
            </a:extLst>
          </p:cNvPr>
          <p:cNvCxnSpPr>
            <a:cxnSpLocks/>
          </p:cNvCxnSpPr>
          <p:nvPr/>
        </p:nvCxnSpPr>
        <p:spPr>
          <a:xfrm>
            <a:off x="10048226" y="7752423"/>
            <a:ext cx="250947" cy="0"/>
          </a:xfrm>
          <a:prstGeom prst="line">
            <a:avLst/>
          </a:prstGeom>
          <a:ln w="28575">
            <a:solidFill>
              <a:srgbClr val="00B050"/>
            </a:solidFill>
            <a:prstDash val="sysDot"/>
          </a:ln>
        </p:spPr>
        <p:style>
          <a:lnRef idx="2">
            <a:schemeClr val="accent6"/>
          </a:lnRef>
          <a:fillRef idx="1">
            <a:schemeClr val="lt1"/>
          </a:fillRef>
          <a:effectRef idx="0">
            <a:schemeClr val="accent6"/>
          </a:effectRef>
          <a:fontRef idx="minor">
            <a:schemeClr val="dk1"/>
          </a:fontRef>
        </p:style>
      </p:cxnSp>
      <p:sp>
        <p:nvSpPr>
          <p:cNvPr id="7" name="Rectangle: Rounded Corners 6">
            <a:extLst>
              <a:ext uri="{FF2B5EF4-FFF2-40B4-BE49-F238E27FC236}">
                <a16:creationId xmlns:a16="http://schemas.microsoft.com/office/drawing/2014/main" id="{9FBF43A7-D887-9943-676C-C311ADB3C140}"/>
              </a:ext>
            </a:extLst>
          </p:cNvPr>
          <p:cNvSpPr/>
          <p:nvPr/>
        </p:nvSpPr>
        <p:spPr>
          <a:xfrm>
            <a:off x="623147" y="3881198"/>
            <a:ext cx="1003547" cy="473072"/>
          </a:xfrm>
          <a:prstGeom prst="roundRect">
            <a:avLst/>
          </a:prstGeom>
          <a:solidFill>
            <a:schemeClr val="accent2">
              <a:lumMod val="60000"/>
              <a:lumOff val="4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lIns="97536" tIns="48768" rIns="97536" bIns="48768" rtlCol="0" anchor="ctr"/>
          <a:lstStyle/>
          <a:p>
            <a:pPr defTabSz="975390" hangingPunct="1"/>
            <a:r>
              <a:rPr lang="en-IN" sz="960" kern="1200" dirty="0">
                <a:solidFill>
                  <a:prstClr val="black"/>
                </a:solidFill>
                <a:latin typeface="Calibri" panose="020F0502020204030204"/>
              </a:rPr>
              <a:t>Edit Service</a:t>
            </a:r>
            <a:r>
              <a:rPr lang="en-IN" sz="1280" kern="1200" dirty="0">
                <a:solidFill>
                  <a:prstClr val="black"/>
                </a:solidFill>
                <a:latin typeface="Calibri" panose="020F0502020204030204"/>
              </a:rPr>
              <a:t> (</a:t>
            </a:r>
            <a:r>
              <a:rPr lang="en-IN" sz="1280" kern="1200" dirty="0">
                <a:solidFill>
                  <a:prstClr val="black"/>
                </a:solidFill>
                <a:latin typeface="Calibri" panose="020F0502020204030204"/>
                <a:ea typeface="Calibri" panose="020F0502020204030204"/>
                <a:cs typeface="Calibri" panose="020F0502020204030204"/>
              </a:rPr>
              <a:t>Model</a:t>
            </a:r>
            <a:r>
              <a:rPr lang="en-IN" sz="1280" kern="1200" dirty="0">
                <a:solidFill>
                  <a:prstClr val="black"/>
                </a:solidFill>
                <a:latin typeface="Calibri" panose="020F0502020204030204"/>
              </a:rPr>
              <a:t>)</a:t>
            </a:r>
          </a:p>
        </p:txBody>
      </p:sp>
    </p:spTree>
    <p:extLst>
      <p:ext uri="{BB962C8B-B14F-4D97-AF65-F5344CB8AC3E}">
        <p14:creationId xmlns:p14="http://schemas.microsoft.com/office/powerpoint/2010/main" val="225690040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BF3AD3F-CD0A-4998-3334-77BFDF4CE6F3}"/>
              </a:ext>
            </a:extLst>
          </p:cNvPr>
          <p:cNvSpPr>
            <a:spLocks noGrp="1"/>
          </p:cNvSpPr>
          <p:nvPr>
            <p:ph type="body" idx="1"/>
          </p:nvPr>
        </p:nvSpPr>
        <p:spPr>
          <a:xfrm>
            <a:off x="60130" y="1110261"/>
            <a:ext cx="12538854" cy="7520065"/>
          </a:xfrm>
        </p:spPr>
        <p:txBody>
          <a:bodyPr lIns="50800" tIns="50800" rIns="50800" bIns="50800" anchor="t">
            <a:noAutofit/>
          </a:bodyPr>
          <a:lstStyle/>
          <a:p>
            <a:pPr>
              <a:spcBef>
                <a:spcPts val="600"/>
              </a:spcBef>
            </a:pPr>
            <a:r>
              <a:rPr lang="en-US" sz="1500" dirty="0">
                <a:solidFill>
                  <a:srgbClr val="374151"/>
                </a:solidFill>
                <a:ea typeface="+mj-lt"/>
                <a:cs typeface="+mj-lt"/>
              </a:rPr>
              <a:t>Purpose:</a:t>
            </a:r>
            <a:endParaRPr lang="en-US" sz="1500">
              <a:ea typeface="+mj-lt"/>
              <a:cs typeface="+mj-lt"/>
            </a:endParaRPr>
          </a:p>
          <a:p>
            <a:pPr marL="1101725" lvl="1" indent="0">
              <a:spcBef>
                <a:spcPts val="600"/>
              </a:spcBef>
            </a:pPr>
            <a:r>
              <a:rPr lang="en-US" sz="1500" dirty="0">
                <a:solidFill>
                  <a:srgbClr val="374151"/>
                </a:solidFill>
                <a:ea typeface="+mj-lt"/>
                <a:cs typeface="+mj-lt"/>
              </a:rPr>
              <a:t>SOA is for large applications by breaking them down into smaller, loosely coupled services that are developed, deployed, and scaled independently. </a:t>
            </a:r>
            <a:endParaRPr lang="en-US" sz="1500" dirty="0">
              <a:solidFill>
                <a:srgbClr val="374151"/>
              </a:solidFill>
            </a:endParaRPr>
          </a:p>
          <a:p>
            <a:pPr marL="1101725" lvl="1" indent="0">
              <a:lnSpc>
                <a:spcPct val="120000"/>
              </a:lnSpc>
              <a:spcBef>
                <a:spcPts val="600"/>
              </a:spcBef>
            </a:pPr>
            <a:r>
              <a:rPr lang="en-US" sz="1500" dirty="0">
                <a:solidFill>
                  <a:srgbClr val="374151"/>
                </a:solidFill>
                <a:ea typeface="+mj-lt"/>
                <a:cs typeface="+mj-lt"/>
              </a:rPr>
              <a:t>MVC is a design pattern used for organizing the components and logic of a software application, especially in the context of web applications. </a:t>
            </a:r>
            <a:endParaRPr lang="en-US" sz="1500" dirty="0">
              <a:ea typeface="+mj-lt"/>
              <a:cs typeface="+mj-lt"/>
            </a:endParaRPr>
          </a:p>
          <a:p>
            <a:pPr marL="285750" indent="0">
              <a:lnSpc>
                <a:spcPct val="120000"/>
              </a:lnSpc>
              <a:spcBef>
                <a:spcPts val="600"/>
              </a:spcBef>
              <a:buSzPct val="75000"/>
            </a:pPr>
            <a:r>
              <a:rPr lang="en-US" sz="1500" dirty="0">
                <a:solidFill>
                  <a:srgbClr val="374151"/>
                </a:solidFill>
                <a:ea typeface="+mj-lt"/>
                <a:cs typeface="+mj-lt"/>
              </a:rPr>
              <a:t>Granularity:</a:t>
            </a:r>
            <a:endParaRPr lang="en-US" sz="1500" dirty="0"/>
          </a:p>
          <a:p>
            <a:pPr marL="1101725" lvl="1" indent="0">
              <a:lnSpc>
                <a:spcPct val="120000"/>
              </a:lnSpc>
              <a:spcBef>
                <a:spcPts val="600"/>
              </a:spcBef>
            </a:pPr>
            <a:r>
              <a:rPr lang="en-US" sz="1500" dirty="0">
                <a:solidFill>
                  <a:srgbClr val="374151"/>
                </a:solidFill>
                <a:ea typeface="+mj-lt"/>
                <a:cs typeface="+mj-lt"/>
              </a:rPr>
              <a:t>SOA: Microservices are typically fine-grained, with each service focused on a specific function or feature. </a:t>
            </a:r>
            <a:endParaRPr lang="en-US" sz="1500">
              <a:solidFill>
                <a:srgbClr val="374151"/>
              </a:solidFill>
            </a:endParaRPr>
          </a:p>
          <a:p>
            <a:pPr marL="1101725" lvl="1" indent="0">
              <a:lnSpc>
                <a:spcPct val="120000"/>
              </a:lnSpc>
              <a:spcBef>
                <a:spcPts val="600"/>
              </a:spcBef>
            </a:pPr>
            <a:r>
              <a:rPr lang="en-US" sz="1500" dirty="0">
                <a:solidFill>
                  <a:srgbClr val="374151"/>
                </a:solidFill>
                <a:ea typeface="+mj-lt"/>
                <a:cs typeface="+mj-lt"/>
              </a:rPr>
              <a:t>MVC doesn't prescribe a specific granularity for components. It can be applied at the application level, module level, or even within UI components</a:t>
            </a:r>
            <a:endParaRPr lang="en-US" sz="1500" dirty="0"/>
          </a:p>
          <a:p>
            <a:pPr>
              <a:lnSpc>
                <a:spcPct val="120000"/>
              </a:lnSpc>
              <a:spcBef>
                <a:spcPts val="600"/>
              </a:spcBef>
              <a:buSzPct val="75000"/>
            </a:pPr>
            <a:r>
              <a:rPr lang="en-US" sz="1500" dirty="0">
                <a:solidFill>
                  <a:srgbClr val="374151"/>
                </a:solidFill>
                <a:ea typeface="+mj-lt"/>
                <a:cs typeface="+mj-lt"/>
              </a:rPr>
              <a:t>Independence:</a:t>
            </a:r>
            <a:endParaRPr lang="en-US" sz="1500" dirty="0"/>
          </a:p>
          <a:p>
            <a:pPr marL="1101725" lvl="1" indent="0">
              <a:lnSpc>
                <a:spcPct val="120000"/>
              </a:lnSpc>
              <a:spcBef>
                <a:spcPts val="600"/>
              </a:spcBef>
            </a:pPr>
            <a:r>
              <a:rPr lang="en-US" sz="1500" dirty="0">
                <a:solidFill>
                  <a:srgbClr val="374151"/>
                </a:solidFill>
                <a:ea typeface="+mj-lt"/>
                <a:cs typeface="+mj-lt"/>
              </a:rPr>
              <a:t> Microservices are developed, deployed, and scaled independently of each other. Each microservice can have its own technology stack, database.</a:t>
            </a:r>
            <a:endParaRPr lang="en-US" sz="1500" dirty="0"/>
          </a:p>
          <a:p>
            <a:pPr marL="1101725" lvl="1" indent="0">
              <a:lnSpc>
                <a:spcPct val="120000"/>
              </a:lnSpc>
              <a:spcBef>
                <a:spcPts val="600"/>
              </a:spcBef>
            </a:pPr>
            <a:r>
              <a:rPr lang="en-US" sz="1500" dirty="0">
                <a:solidFill>
                  <a:srgbClr val="374151"/>
                </a:solidFill>
                <a:ea typeface="+mj-lt"/>
                <a:cs typeface="+mj-lt"/>
              </a:rPr>
              <a:t>MVC separates concerns within one application but doesn't necessarily enforce the same level of independence between different components. </a:t>
            </a:r>
          </a:p>
          <a:p>
            <a:pPr indent="0">
              <a:lnSpc>
                <a:spcPct val="120000"/>
              </a:lnSpc>
              <a:spcBef>
                <a:spcPts val="600"/>
              </a:spcBef>
            </a:pPr>
            <a:r>
              <a:rPr lang="en-US" sz="1500" dirty="0">
                <a:solidFill>
                  <a:srgbClr val="374151"/>
                </a:solidFill>
                <a:ea typeface="+mj-lt"/>
                <a:cs typeface="+mj-lt"/>
              </a:rPr>
              <a:t>Scalability:</a:t>
            </a:r>
            <a:endParaRPr lang="en-US" sz="1500" dirty="0"/>
          </a:p>
          <a:p>
            <a:pPr marL="1101725" lvl="1" indent="0">
              <a:lnSpc>
                <a:spcPct val="120000"/>
              </a:lnSpc>
              <a:spcBef>
                <a:spcPts val="600"/>
              </a:spcBef>
            </a:pPr>
            <a:r>
              <a:rPr lang="en-US" sz="1500" dirty="0">
                <a:solidFill>
                  <a:srgbClr val="374151"/>
                </a:solidFill>
                <a:ea typeface="+mj-lt"/>
                <a:cs typeface="+mj-lt"/>
              </a:rPr>
              <a:t>Microservices provide inherent scalability as individual services can be scaled independently based on demand.</a:t>
            </a:r>
            <a:endParaRPr lang="en-US" sz="1500" dirty="0"/>
          </a:p>
          <a:p>
            <a:pPr marL="1101725" lvl="1" indent="0">
              <a:lnSpc>
                <a:spcPct val="120000"/>
              </a:lnSpc>
              <a:spcBef>
                <a:spcPts val="600"/>
              </a:spcBef>
            </a:pPr>
            <a:r>
              <a:rPr lang="en-US" sz="1500" dirty="0">
                <a:solidFill>
                  <a:srgbClr val="374151"/>
                </a:solidFill>
                <a:ea typeface="+mj-lt"/>
                <a:cs typeface="+mj-lt"/>
              </a:rPr>
              <a:t>MVC doesn't inherently provide scalability at the architectural level. </a:t>
            </a:r>
          </a:p>
          <a:p>
            <a:pPr indent="0">
              <a:lnSpc>
                <a:spcPct val="120000"/>
              </a:lnSpc>
              <a:spcBef>
                <a:spcPts val="600"/>
              </a:spcBef>
            </a:pPr>
            <a:r>
              <a:rPr lang="en-US" sz="1500" dirty="0">
                <a:solidFill>
                  <a:srgbClr val="374151"/>
                </a:solidFill>
                <a:ea typeface="+mj-lt"/>
                <a:cs typeface="+mj-lt"/>
              </a:rPr>
              <a:t>Technology Stack:</a:t>
            </a:r>
            <a:endParaRPr lang="en-US" sz="1500" dirty="0"/>
          </a:p>
          <a:p>
            <a:pPr marL="1101725" lvl="1" indent="0">
              <a:lnSpc>
                <a:spcPct val="120000"/>
              </a:lnSpc>
              <a:spcBef>
                <a:spcPts val="600"/>
              </a:spcBef>
            </a:pPr>
            <a:r>
              <a:rPr lang="en-US" sz="1500" dirty="0">
                <a:solidFill>
                  <a:srgbClr val="374151"/>
                </a:solidFill>
                <a:ea typeface="+mj-lt"/>
                <a:cs typeface="+mj-lt"/>
              </a:rPr>
              <a:t>Each microservice can use its own technology stack and database, which can be chosen based on the specific requirements of that service.</a:t>
            </a:r>
            <a:endParaRPr lang="en-US" sz="1500" dirty="0"/>
          </a:p>
          <a:p>
            <a:pPr marL="1101725" lvl="1" indent="0">
              <a:lnSpc>
                <a:spcPct val="120000"/>
              </a:lnSpc>
              <a:spcBef>
                <a:spcPts val="600"/>
              </a:spcBef>
            </a:pPr>
            <a:r>
              <a:rPr lang="en-US" sz="1500" dirty="0">
                <a:solidFill>
                  <a:srgbClr val="374151"/>
                </a:solidFill>
                <a:ea typeface="+mj-lt"/>
                <a:cs typeface="+mj-lt"/>
              </a:rPr>
              <a:t>MVC: MVC is a design pattern that can be applied within various technology stacks, including Java, .NET, Ruby on Rails, and more.</a:t>
            </a:r>
            <a:endParaRPr lang="en-US" sz="1500" dirty="0"/>
          </a:p>
          <a:p>
            <a:pPr>
              <a:lnSpc>
                <a:spcPct val="120000"/>
              </a:lnSpc>
              <a:spcBef>
                <a:spcPts val="600"/>
              </a:spcBef>
              <a:buSzPct val="75000"/>
              <a:buChar char="•"/>
            </a:pPr>
            <a:r>
              <a:rPr lang="en-US" sz="1500" dirty="0">
                <a:solidFill>
                  <a:srgbClr val="374151"/>
                </a:solidFill>
                <a:ea typeface="+mj-lt"/>
                <a:cs typeface="+mj-lt"/>
              </a:rPr>
              <a:t>Use Cases:</a:t>
            </a:r>
            <a:endParaRPr lang="en-US" sz="1500"/>
          </a:p>
          <a:p>
            <a:pPr marL="1101725" lvl="1" indent="0">
              <a:lnSpc>
                <a:spcPct val="120000"/>
              </a:lnSpc>
              <a:spcBef>
                <a:spcPts val="600"/>
              </a:spcBef>
            </a:pPr>
            <a:r>
              <a:rPr lang="en-US" sz="1500" dirty="0">
                <a:solidFill>
                  <a:srgbClr val="374151"/>
                </a:solidFill>
                <a:ea typeface="+mj-lt"/>
                <a:cs typeface="+mj-lt"/>
              </a:rPr>
              <a:t>Microservices: Microservices are suitable for large, complex applications with multiple functionalities that can be split into independent services, such as e-commerce platforms, social media networks, and distributed systems.</a:t>
            </a:r>
            <a:endParaRPr lang="en-US" sz="1500"/>
          </a:p>
          <a:p>
            <a:pPr marL="1101725" lvl="1" indent="0">
              <a:lnSpc>
                <a:spcPct val="120000"/>
              </a:lnSpc>
              <a:spcBef>
                <a:spcPts val="600"/>
              </a:spcBef>
            </a:pPr>
            <a:r>
              <a:rPr lang="en-US" sz="1500" dirty="0">
                <a:solidFill>
                  <a:srgbClr val="374151"/>
                </a:solidFill>
                <a:ea typeface="+mj-lt"/>
                <a:cs typeface="+mj-lt"/>
              </a:rPr>
              <a:t>MVC is often used for structuring web applications, desktop applications, and other software systems where a clear separation of concerns is needed.</a:t>
            </a:r>
            <a:endParaRPr lang="en-US" sz="1500" dirty="0"/>
          </a:p>
          <a:p>
            <a:endParaRPr lang="en-US" sz="1500" dirty="0"/>
          </a:p>
        </p:txBody>
      </p:sp>
      <p:sp>
        <p:nvSpPr>
          <p:cNvPr id="3" name="Title 2">
            <a:extLst>
              <a:ext uri="{FF2B5EF4-FFF2-40B4-BE49-F238E27FC236}">
                <a16:creationId xmlns:a16="http://schemas.microsoft.com/office/drawing/2014/main" id="{80971985-F6D7-9001-A2DC-F02E3B2A5B3E}"/>
              </a:ext>
            </a:extLst>
          </p:cNvPr>
          <p:cNvSpPr>
            <a:spLocks noGrp="1"/>
          </p:cNvSpPr>
          <p:nvPr>
            <p:ph type="title"/>
          </p:nvPr>
        </p:nvSpPr>
        <p:spPr/>
        <p:txBody>
          <a:bodyPr>
            <a:noAutofit/>
          </a:bodyPr>
          <a:lstStyle/>
          <a:p>
            <a:r>
              <a:rPr lang="en-US" sz="4000" dirty="0">
                <a:solidFill>
                  <a:srgbClr val="003E6E"/>
                </a:solidFill>
              </a:rPr>
              <a:t>SOA vs MVC</a:t>
            </a:r>
          </a:p>
        </p:txBody>
      </p:sp>
    </p:spTree>
    <p:extLst>
      <p:ext uri="{BB962C8B-B14F-4D97-AF65-F5344CB8AC3E}">
        <p14:creationId xmlns:p14="http://schemas.microsoft.com/office/powerpoint/2010/main" val="359792480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
                                            <p:txEl>
                                              <p:pRg st="7" end="7"/>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
                                            <p:txEl>
                                              <p:pRg st="9" end="9"/>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
                                            <p:txEl>
                                              <p:pRg st="10" end="10"/>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
                                            <p:txEl>
                                              <p:pRg st="11" end="1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
                                            <p:txEl>
                                              <p:pRg st="12" end="12"/>
                                            </p:tx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
                                            <p:txEl>
                                              <p:pRg st="13" end="13"/>
                                            </p:txEl>
                                          </p:spTgt>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
                                            <p:txEl>
                                              <p:pRg st="14" end="14"/>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
                                            <p:txEl>
                                              <p:pRg st="15" end="15"/>
                                            </p:txEl>
                                          </p:spTgt>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
                                            <p:txEl>
                                              <p:pRg st="16" end="16"/>
                                            </p:txEl>
                                          </p:spTgt>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
                                            <p:txEl>
                                              <p:pRg st="17" end="1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 name="Data type and data updates…"/>
          <p:cNvSpPr txBox="1">
            <a:spLocks noGrp="1"/>
          </p:cNvSpPr>
          <p:nvPr>
            <p:ph type="body" idx="1"/>
          </p:nvPr>
        </p:nvSpPr>
        <p:spPr>
          <a:xfrm>
            <a:off x="607170" y="1620837"/>
            <a:ext cx="11857881" cy="7197230"/>
          </a:xfrm>
          <a:prstGeom prst="rect">
            <a:avLst/>
          </a:prstGeom>
        </p:spPr>
        <p:txBody>
          <a:bodyPr lIns="50800" tIns="50800" rIns="50800" bIns="50800" anchor="t">
            <a:normAutofit/>
          </a:bodyPr>
          <a:lstStyle/>
          <a:p>
            <a:pPr marL="192405" indent="-192405">
              <a:spcBef>
                <a:spcPts val="600"/>
              </a:spcBef>
            </a:pPr>
            <a:r>
              <a:rPr dirty="0"/>
              <a:t>Data type and data updates</a:t>
            </a:r>
            <a:endParaRPr lang="en-US"/>
          </a:p>
          <a:p>
            <a:pPr lvl="1">
              <a:spcBef>
                <a:spcPts val="600"/>
              </a:spcBef>
            </a:pPr>
            <a:r>
              <a:rPr lang="en-US" dirty="0"/>
              <a:t>For </a:t>
            </a:r>
            <a:r>
              <a:rPr u="sng" dirty="0"/>
              <a:t>structured data</a:t>
            </a:r>
            <a:r>
              <a:rPr dirty="0"/>
              <a:t>, it is usually best to have a single shared database that provides locking and transaction management.</a:t>
            </a:r>
            <a:r>
              <a:rPr lang="en-US" dirty="0"/>
              <a:t>  </a:t>
            </a:r>
          </a:p>
          <a:p>
            <a:pPr lvl="1"/>
            <a:r>
              <a:rPr lang="en-US" dirty="0"/>
              <a:t>For </a:t>
            </a:r>
            <a:r>
              <a:rPr dirty="0"/>
              <a:t>distributed </a:t>
            </a:r>
            <a:r>
              <a:rPr lang="en-US" dirty="0"/>
              <a:t>data across</a:t>
            </a:r>
            <a:r>
              <a:rPr dirty="0"/>
              <a:t> services, you need a way to keep it consistent and this adds overhead to your system.</a:t>
            </a:r>
          </a:p>
          <a:p>
            <a:pPr marL="192405" indent="-192405">
              <a:spcBef>
                <a:spcPts val="600"/>
              </a:spcBef>
            </a:pPr>
            <a:endParaRPr lang="en-US" dirty="0"/>
          </a:p>
          <a:p>
            <a:pPr marL="192405" indent="-192405">
              <a:spcBef>
                <a:spcPts val="600"/>
              </a:spcBef>
            </a:pPr>
            <a:r>
              <a:rPr dirty="0"/>
              <a:t>Change frequency</a:t>
            </a:r>
          </a:p>
          <a:p>
            <a:pPr lvl="1">
              <a:spcBef>
                <a:spcPts val="600"/>
              </a:spcBef>
            </a:pPr>
            <a:r>
              <a:rPr dirty="0"/>
              <a:t>If </a:t>
            </a:r>
            <a:r>
              <a:rPr lang="en-US" dirty="0"/>
              <a:t>some</a:t>
            </a:r>
            <a:r>
              <a:rPr dirty="0"/>
              <a:t> system components will be regularly </a:t>
            </a:r>
            <a:r>
              <a:rPr lang="en-US" dirty="0"/>
              <a:t>updated</a:t>
            </a:r>
            <a:r>
              <a:rPr dirty="0"/>
              <a:t>, then isolating these components as separate services simplifies those changes.</a:t>
            </a:r>
          </a:p>
          <a:p>
            <a:pPr marL="192405" indent="-192405">
              <a:spcBef>
                <a:spcPts val="600"/>
              </a:spcBef>
            </a:pPr>
            <a:endParaRPr lang="en-US" dirty="0"/>
          </a:p>
          <a:p>
            <a:pPr marL="192405" indent="-192405">
              <a:spcBef>
                <a:spcPts val="600"/>
              </a:spcBef>
            </a:pPr>
            <a:r>
              <a:rPr dirty="0"/>
              <a:t>The system execution platform</a:t>
            </a:r>
          </a:p>
          <a:p>
            <a:pPr lvl="1">
              <a:spcBef>
                <a:spcPts val="600"/>
              </a:spcBef>
            </a:pPr>
            <a:r>
              <a:rPr lang="en-US" dirty="0"/>
              <a:t>For </a:t>
            </a:r>
            <a:r>
              <a:rPr dirty="0"/>
              <a:t>cloud</a:t>
            </a:r>
            <a:r>
              <a:rPr lang="en-US" dirty="0"/>
              <a:t>-based applications</a:t>
            </a:r>
            <a:r>
              <a:rPr dirty="0"/>
              <a:t>, </a:t>
            </a:r>
            <a:r>
              <a:rPr lang="en-US" dirty="0"/>
              <a:t>use</a:t>
            </a:r>
            <a:r>
              <a:rPr dirty="0"/>
              <a:t> </a:t>
            </a:r>
            <a:r>
              <a:rPr lang="en-US" dirty="0"/>
              <a:t>SOA, </a:t>
            </a:r>
            <a:r>
              <a:rPr dirty="0"/>
              <a:t>because scaling the </a:t>
            </a:r>
            <a:r>
              <a:rPr lang="en-US" dirty="0"/>
              <a:t>app</a:t>
            </a:r>
            <a:r>
              <a:rPr dirty="0"/>
              <a:t> is simpler </a:t>
            </a:r>
            <a:endParaRPr lang="en-US" dirty="0"/>
          </a:p>
          <a:p>
            <a:pPr lvl="2"/>
            <a:r>
              <a:rPr lang="en-US" dirty="0">
                <a:sym typeface="Wingdings" panose="05000000000000000000" pitchFamily="2" charset="2"/>
              </a:rPr>
              <a:t>This is known as “distributed software architecture”!</a:t>
            </a:r>
            <a:endParaRPr dirty="0"/>
          </a:p>
          <a:p>
            <a:pPr lvl="1"/>
            <a:r>
              <a:rPr lang="en-US" dirty="0"/>
              <a:t>For </a:t>
            </a:r>
            <a:r>
              <a:rPr dirty="0"/>
              <a:t>business </a:t>
            </a:r>
            <a:r>
              <a:rPr lang="en-US" dirty="0"/>
              <a:t>apps running </a:t>
            </a:r>
            <a:r>
              <a:rPr dirty="0"/>
              <a:t>on local servers, a multi-tier architecture </a:t>
            </a:r>
            <a:r>
              <a:rPr lang="en-US" dirty="0"/>
              <a:t>is</a:t>
            </a:r>
            <a:r>
              <a:rPr dirty="0"/>
              <a:t> </a:t>
            </a:r>
            <a:r>
              <a:rPr lang="en-US" dirty="0"/>
              <a:t>suitable</a:t>
            </a:r>
            <a:endParaRPr dirty="0"/>
          </a:p>
        </p:txBody>
      </p:sp>
      <p:sp>
        <p:nvSpPr>
          <p:cNvPr id="231" name="Issues in architectural choice"/>
          <p:cNvSpPr txBox="1">
            <a:spLocks noGrp="1"/>
          </p:cNvSpPr>
          <p:nvPr>
            <p:ph type="title"/>
          </p:nvPr>
        </p:nvSpPr>
        <p:spPr>
          <a:prstGeom prst="rect">
            <a:avLst/>
          </a:prstGeom>
        </p:spPr>
        <p:txBody>
          <a:bodyPr/>
          <a:lstStyle/>
          <a:p>
            <a:r>
              <a:t>Issues in architectural choice</a:t>
            </a:r>
          </a:p>
        </p:txBody>
      </p:sp>
      <p:sp>
        <p:nvSpPr>
          <p:cNvPr id="232"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48</a:t>
            </a:fld>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0">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30">
                                            <p:txEl>
                                              <p:pRg st="5" end="5"/>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30">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30">
                                            <p:txEl>
                                              <p:pRg st="8" end="8"/>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30">
                                            <p:txEl>
                                              <p:pRg st="9" end="9"/>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30">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Database Should you use a relational SQL database or an unstructured NOSQL database?…"/>
          <p:cNvSpPr txBox="1">
            <a:spLocks noGrp="1"/>
          </p:cNvSpPr>
          <p:nvPr>
            <p:ph type="body" idx="1"/>
          </p:nvPr>
        </p:nvSpPr>
        <p:spPr>
          <a:xfrm>
            <a:off x="919162" y="1727200"/>
            <a:ext cx="11099800" cy="7213600"/>
          </a:xfrm>
          <a:prstGeom prst="rect">
            <a:avLst/>
          </a:prstGeom>
        </p:spPr>
        <p:txBody>
          <a:bodyPr/>
          <a:lstStyle/>
          <a:p>
            <a:r>
              <a:rPr i="1" dirty="0"/>
              <a:t>Database</a:t>
            </a:r>
            <a:br>
              <a:rPr dirty="0"/>
            </a:br>
            <a:r>
              <a:rPr dirty="0"/>
              <a:t>Should you use a relational SQL database or an unstructured NOSQL database?</a:t>
            </a:r>
          </a:p>
          <a:p>
            <a:r>
              <a:rPr i="1" dirty="0"/>
              <a:t>Platform</a:t>
            </a:r>
            <a:br>
              <a:rPr dirty="0"/>
            </a:br>
            <a:r>
              <a:rPr dirty="0"/>
              <a:t>Should you deliver your product on a mobile app and/or a web platform?</a:t>
            </a:r>
          </a:p>
          <a:p>
            <a:r>
              <a:rPr i="1" dirty="0"/>
              <a:t>Server</a:t>
            </a:r>
            <a:br>
              <a:rPr dirty="0"/>
            </a:br>
            <a:r>
              <a:rPr dirty="0"/>
              <a:t>Should you use dedicated in-house servers or design your system to run on a public cloud? </a:t>
            </a:r>
            <a:r>
              <a:rPr lang="en-US" dirty="0"/>
              <a:t>(</a:t>
            </a:r>
            <a:r>
              <a:rPr dirty="0"/>
              <a:t>Amazon, Google, Microsoft, or some other option</a:t>
            </a:r>
            <a:r>
              <a:rPr lang="en-US" dirty="0"/>
              <a:t>)</a:t>
            </a:r>
            <a:r>
              <a:rPr dirty="0"/>
              <a:t>?</a:t>
            </a:r>
          </a:p>
          <a:p>
            <a:r>
              <a:rPr i="1" dirty="0"/>
              <a:t>Open source</a:t>
            </a:r>
            <a:br>
              <a:rPr dirty="0"/>
            </a:br>
            <a:r>
              <a:rPr dirty="0"/>
              <a:t>Are there suitable open-source components that you could incorporate into your products?</a:t>
            </a:r>
          </a:p>
          <a:p>
            <a:r>
              <a:rPr i="1" dirty="0"/>
              <a:t>Development tools</a:t>
            </a:r>
            <a:br>
              <a:rPr dirty="0"/>
            </a:br>
            <a:r>
              <a:rPr dirty="0"/>
              <a:t>Do your development tools </a:t>
            </a:r>
            <a:r>
              <a:rPr lang="en-US" dirty="0"/>
              <a:t>include </a:t>
            </a:r>
            <a:r>
              <a:rPr dirty="0"/>
              <a:t>assumptions about the software being developed that limit your architectural choices?</a:t>
            </a:r>
          </a:p>
        </p:txBody>
      </p:sp>
      <p:sp>
        <p:nvSpPr>
          <p:cNvPr id="235" name="Table 4.8 Technology choices"/>
          <p:cNvSpPr txBox="1">
            <a:spLocks noGrp="1"/>
          </p:cNvSpPr>
          <p:nvPr>
            <p:ph type="title"/>
          </p:nvPr>
        </p:nvSpPr>
        <p:spPr>
          <a:prstGeom prst="rect">
            <a:avLst/>
          </a:prstGeom>
        </p:spPr>
        <p:txBody>
          <a:bodyPr>
            <a:noAutofit/>
          </a:bodyPr>
          <a:lstStyle/>
          <a:p>
            <a:r>
              <a:rPr sz="4000" dirty="0">
                <a:solidFill>
                  <a:schemeClr val="tx1">
                    <a:lumMod val="75000"/>
                  </a:schemeClr>
                </a:solidFill>
              </a:rPr>
              <a:t>Technology choices</a:t>
            </a:r>
          </a:p>
        </p:txBody>
      </p:sp>
      <p:sp>
        <p:nvSpPr>
          <p:cNvPr id="236"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49</a:t>
            </a:fld>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3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3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Figure 4.1 Access to services provided by software components"/>
          <p:cNvSpPr txBox="1">
            <a:spLocks noGrp="1"/>
          </p:cNvSpPr>
          <p:nvPr>
            <p:ph type="title"/>
          </p:nvPr>
        </p:nvSpPr>
        <p:spPr>
          <a:xfrm>
            <a:off x="479686" y="384828"/>
            <a:ext cx="12141200" cy="678558"/>
          </a:xfrm>
          <a:prstGeom prst="rect">
            <a:avLst/>
          </a:prstGeom>
        </p:spPr>
        <p:txBody>
          <a:bodyPr>
            <a:noAutofit/>
          </a:bodyPr>
          <a:lstStyle/>
          <a:p>
            <a:r>
              <a:rPr sz="3600" dirty="0">
                <a:solidFill>
                  <a:schemeClr val="tx1">
                    <a:lumMod val="75000"/>
                  </a:schemeClr>
                </a:solidFill>
              </a:rPr>
              <a:t>Access to services provided by software components</a:t>
            </a:r>
          </a:p>
        </p:txBody>
      </p:sp>
      <p:sp>
        <p:nvSpPr>
          <p:cNvPr id="79" name="Slide Number"/>
          <p:cNvSpPr txBox="1">
            <a:spLocks noGrp="1"/>
          </p:cNvSpPr>
          <p:nvPr>
            <p:ph type="sldNum" sz="quarter" idx="2"/>
          </p:nvPr>
        </p:nvSpPr>
        <p:spPr>
          <a:xfrm>
            <a:off x="12392992" y="9245600"/>
            <a:ext cx="199058" cy="27940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5</a:t>
            </a:fld>
            <a:endParaRPr/>
          </a:p>
        </p:txBody>
      </p:sp>
      <p:pic>
        <p:nvPicPr>
          <p:cNvPr id="5" name="Picture 4">
            <a:extLst>
              <a:ext uri="{FF2B5EF4-FFF2-40B4-BE49-F238E27FC236}">
                <a16:creationId xmlns:a16="http://schemas.microsoft.com/office/drawing/2014/main" id="{AD9E6A65-A848-8444-A407-25A4BC41BAD2}"/>
              </a:ext>
            </a:extLst>
          </p:cNvPr>
          <p:cNvPicPr>
            <a:picLocks noChangeAspect="1"/>
          </p:cNvPicPr>
          <p:nvPr/>
        </p:nvPicPr>
        <p:blipFill rotWithShape="1">
          <a:blip r:embed="rId2">
            <a:extLst>
              <a:ext uri="{28A0092B-C50C-407E-A947-70E740481C1C}">
                <a14:useLocalDpi xmlns:a14="http://schemas.microsoft.com/office/drawing/2010/main" val="0"/>
              </a:ext>
            </a:extLst>
          </a:blip>
          <a:srcRect l="15467" t="11514" r="21399" b="58394"/>
          <a:stretch/>
        </p:blipFill>
        <p:spPr>
          <a:xfrm>
            <a:off x="1295400" y="1618938"/>
            <a:ext cx="10927370" cy="7071276"/>
          </a:xfrm>
          <a:prstGeom prst="rect">
            <a:avLst/>
          </a:prstGeom>
        </p:spPr>
      </p:pic>
    </p:spTree>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 name="There are two kinds of database that are now commonly used:…"/>
          <p:cNvSpPr txBox="1">
            <a:spLocks noGrp="1"/>
          </p:cNvSpPr>
          <p:nvPr>
            <p:ph type="body" idx="1"/>
          </p:nvPr>
        </p:nvSpPr>
        <p:spPr>
          <a:prstGeom prst="rect">
            <a:avLst/>
          </a:prstGeom>
        </p:spPr>
        <p:txBody>
          <a:bodyPr/>
          <a:lstStyle/>
          <a:p>
            <a:r>
              <a:rPr dirty="0"/>
              <a:t>There are two kinds of database that are now commonly used: </a:t>
            </a:r>
          </a:p>
          <a:p>
            <a:pPr lvl="1"/>
            <a:r>
              <a:rPr dirty="0"/>
              <a:t>Relational databases, where the data is organized into structured tables</a:t>
            </a:r>
          </a:p>
          <a:p>
            <a:pPr lvl="1"/>
            <a:r>
              <a:rPr dirty="0"/>
              <a:t>NoSQL databases, in which the data has a more flexible</a:t>
            </a:r>
            <a:r>
              <a:rPr lang="en-US" dirty="0"/>
              <a:t> without transaction!</a:t>
            </a:r>
            <a:r>
              <a:rPr dirty="0"/>
              <a:t>  </a:t>
            </a:r>
          </a:p>
          <a:p>
            <a:endParaRPr lang="en-US" dirty="0"/>
          </a:p>
          <a:p>
            <a:r>
              <a:rPr dirty="0"/>
              <a:t>Relational databases</a:t>
            </a:r>
            <a:r>
              <a:rPr lang="en-US" dirty="0"/>
              <a:t> (e.g., </a:t>
            </a:r>
            <a:r>
              <a:rPr dirty="0"/>
              <a:t>MySQL</a:t>
            </a:r>
            <a:r>
              <a:rPr lang="en-US" dirty="0"/>
              <a:t>)</a:t>
            </a:r>
            <a:r>
              <a:rPr dirty="0"/>
              <a:t> are suitable for situations where you need transaction </a:t>
            </a:r>
            <a:r>
              <a:rPr lang="en-US" dirty="0"/>
              <a:t>support,</a:t>
            </a:r>
            <a:r>
              <a:rPr dirty="0"/>
              <a:t> and the data structures are</a:t>
            </a:r>
            <a:r>
              <a:rPr lang="en-US" dirty="0"/>
              <a:t> known</a:t>
            </a:r>
            <a:r>
              <a:rPr dirty="0"/>
              <a:t> and simple. </a:t>
            </a:r>
          </a:p>
          <a:p>
            <a:endParaRPr lang="en-US" dirty="0"/>
          </a:p>
          <a:p>
            <a:r>
              <a:rPr dirty="0"/>
              <a:t>NoSQL databases, such as MongoDB, are more flexible and potentially more efficient than relational databases for data analysis. </a:t>
            </a:r>
          </a:p>
          <a:p>
            <a:pPr lvl="1">
              <a:spcBef>
                <a:spcPts val="600"/>
              </a:spcBef>
            </a:pPr>
            <a:r>
              <a:rPr dirty="0"/>
              <a:t>NoSQL databases allow data to be organized hierarchically rather than as flat tables and this allows for more efficient concurrent processing of ‘big data’.</a:t>
            </a:r>
          </a:p>
        </p:txBody>
      </p:sp>
      <p:sp>
        <p:nvSpPr>
          <p:cNvPr id="239" name="Database"/>
          <p:cNvSpPr txBox="1">
            <a:spLocks noGrp="1"/>
          </p:cNvSpPr>
          <p:nvPr>
            <p:ph type="title"/>
          </p:nvPr>
        </p:nvSpPr>
        <p:spPr>
          <a:prstGeom prst="rect">
            <a:avLst/>
          </a:prstGeom>
        </p:spPr>
        <p:txBody>
          <a:bodyPr/>
          <a:lstStyle/>
          <a:p>
            <a:r>
              <a:t>Database</a:t>
            </a:r>
          </a:p>
        </p:txBody>
      </p:sp>
      <p:sp>
        <p:nvSpPr>
          <p:cNvPr id="240"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50</a:t>
            </a:fld>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8">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8">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38">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 name="Delivery can be as a web-based or a mobile product or both…"/>
          <p:cNvSpPr txBox="1">
            <a:spLocks noGrp="1"/>
          </p:cNvSpPr>
          <p:nvPr>
            <p:ph type="body" idx="1"/>
          </p:nvPr>
        </p:nvSpPr>
        <p:spPr>
          <a:prstGeom prst="rect">
            <a:avLst/>
          </a:prstGeom>
        </p:spPr>
        <p:txBody>
          <a:bodyPr>
            <a:normAutofit/>
          </a:bodyPr>
          <a:lstStyle/>
          <a:p>
            <a:pPr marL="189146" indent="-189146" defTabSz="572516">
              <a:spcBef>
                <a:spcPts val="1900"/>
              </a:spcBef>
              <a:defRPr sz="2744"/>
            </a:pPr>
            <a:r>
              <a:rPr dirty="0"/>
              <a:t>Mobile issues:</a:t>
            </a:r>
          </a:p>
          <a:p>
            <a:pPr marL="896111" lvl="1" indent="-448055" defTabSz="572516">
              <a:spcBef>
                <a:spcPts val="1900"/>
              </a:spcBef>
              <a:defRPr sz="2352"/>
            </a:pPr>
            <a:r>
              <a:rPr i="1" dirty="0"/>
              <a:t>Intermittent connectivity</a:t>
            </a:r>
            <a:r>
              <a:rPr dirty="0"/>
              <a:t> You must be able to provide a limited service without network connectivity.</a:t>
            </a:r>
          </a:p>
          <a:p>
            <a:pPr marL="896111" lvl="1" indent="-448055" defTabSz="572516">
              <a:spcBef>
                <a:spcPts val="1900"/>
              </a:spcBef>
              <a:defRPr sz="2352"/>
            </a:pPr>
            <a:r>
              <a:rPr i="1" dirty="0"/>
              <a:t>Processor power</a:t>
            </a:r>
            <a:r>
              <a:rPr dirty="0"/>
              <a:t> Mobile devices have less powerful processors, so you need to minimize computationally-intensive operations. </a:t>
            </a:r>
          </a:p>
          <a:p>
            <a:pPr marL="896111" lvl="1" indent="-448055" defTabSz="572516">
              <a:spcBef>
                <a:spcPts val="1900"/>
              </a:spcBef>
              <a:defRPr sz="2352"/>
            </a:pPr>
            <a:r>
              <a:rPr i="1" dirty="0"/>
              <a:t>Power management</a:t>
            </a:r>
            <a:r>
              <a:rPr dirty="0"/>
              <a:t>  Mobile battery life is limited so you should try to minimize the power used by your application.</a:t>
            </a:r>
          </a:p>
          <a:p>
            <a:pPr marL="896111" lvl="1" indent="-448055" defTabSz="572516">
              <a:spcBef>
                <a:spcPts val="1900"/>
              </a:spcBef>
              <a:defRPr sz="2352"/>
            </a:pPr>
            <a:r>
              <a:rPr i="1" dirty="0"/>
              <a:t>On-screen keyboard</a:t>
            </a:r>
            <a:r>
              <a:rPr dirty="0"/>
              <a:t> On-screen keyboards are slow and error-prone. You should minimize input using the screen keyboard to reduce user frustration.</a:t>
            </a:r>
          </a:p>
          <a:p>
            <a:pPr marL="189146" indent="-189146" defTabSz="572516">
              <a:spcBef>
                <a:spcPts val="1900"/>
              </a:spcBef>
              <a:defRPr sz="2744"/>
            </a:pPr>
            <a:r>
              <a:rPr dirty="0"/>
              <a:t>To deal with these differences, you usually need separate browser-based and mobile versions of your product front-end. </a:t>
            </a:r>
          </a:p>
          <a:p>
            <a:pPr marL="896111" lvl="1" indent="-448055" defTabSz="572516">
              <a:spcBef>
                <a:spcPts val="600"/>
              </a:spcBef>
              <a:defRPr sz="2352"/>
            </a:pPr>
            <a:r>
              <a:rPr dirty="0"/>
              <a:t> You may need a different architecture in these different versions to ensure that performance and other characteristics are maintained.</a:t>
            </a:r>
          </a:p>
        </p:txBody>
      </p:sp>
      <p:sp>
        <p:nvSpPr>
          <p:cNvPr id="243" name="Delivery platform"/>
          <p:cNvSpPr txBox="1">
            <a:spLocks noGrp="1"/>
          </p:cNvSpPr>
          <p:nvPr>
            <p:ph type="title"/>
          </p:nvPr>
        </p:nvSpPr>
        <p:spPr>
          <a:prstGeom prst="rect">
            <a:avLst/>
          </a:prstGeom>
        </p:spPr>
        <p:txBody>
          <a:bodyPr/>
          <a:lstStyle/>
          <a:p>
            <a:r>
              <a:rPr dirty="0"/>
              <a:t>Delivery platform</a:t>
            </a:r>
            <a:r>
              <a:rPr lang="en-US" dirty="0"/>
              <a:t>: Web? Mobile? Both?</a:t>
            </a:r>
            <a:endParaRPr dirty="0"/>
          </a:p>
        </p:txBody>
      </p:sp>
      <p:sp>
        <p:nvSpPr>
          <p:cNvPr id="244"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51</a:t>
            </a:fld>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2">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2">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42">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42">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42">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4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A key decision that you have to make is whether to design your system to run on customer servers or to run on the cloud.…"/>
          <p:cNvSpPr txBox="1">
            <a:spLocks noGrp="1"/>
          </p:cNvSpPr>
          <p:nvPr>
            <p:ph type="body" idx="1"/>
          </p:nvPr>
        </p:nvSpPr>
        <p:spPr>
          <a:prstGeom prst="rect">
            <a:avLst/>
          </a:prstGeom>
        </p:spPr>
        <p:txBody>
          <a:bodyPr>
            <a:normAutofit lnSpcReduction="10000"/>
          </a:bodyPr>
          <a:lstStyle/>
          <a:p>
            <a:r>
              <a:rPr dirty="0"/>
              <a:t>A key decision is whether to design your system to run on </a:t>
            </a:r>
            <a:r>
              <a:rPr u="sng" dirty="0"/>
              <a:t>customer servers</a:t>
            </a:r>
            <a:r>
              <a:rPr dirty="0"/>
              <a:t> or to run on the </a:t>
            </a:r>
            <a:r>
              <a:rPr u="sng" dirty="0"/>
              <a:t>cloud</a:t>
            </a:r>
            <a:r>
              <a:rPr dirty="0"/>
              <a:t>. </a:t>
            </a:r>
          </a:p>
          <a:p>
            <a:endParaRPr lang="en-US" dirty="0"/>
          </a:p>
          <a:p>
            <a:r>
              <a:rPr dirty="0"/>
              <a:t>For </a:t>
            </a:r>
            <a:r>
              <a:rPr lang="en-US" dirty="0"/>
              <a:t>"</a:t>
            </a:r>
            <a:r>
              <a:rPr dirty="0"/>
              <a:t>consumer products</a:t>
            </a:r>
            <a:r>
              <a:rPr lang="en-US" dirty="0"/>
              <a:t>"</a:t>
            </a:r>
            <a:r>
              <a:rPr dirty="0"/>
              <a:t> that are not simply mobile apps it almost always makes sense to develop for the cloud.  </a:t>
            </a:r>
          </a:p>
          <a:p>
            <a:endParaRPr lang="en-US" dirty="0"/>
          </a:p>
          <a:p>
            <a:r>
              <a:rPr dirty="0"/>
              <a:t>For business products, it is a more difficult decision. </a:t>
            </a:r>
          </a:p>
          <a:p>
            <a:pPr lvl="1">
              <a:spcBef>
                <a:spcPts val="600"/>
              </a:spcBef>
            </a:pPr>
            <a:r>
              <a:rPr dirty="0"/>
              <a:t>Some businesses are concerned about cloud security and prefer to run their systems on in-house servers.</a:t>
            </a:r>
            <a:endParaRPr lang="en-US" dirty="0"/>
          </a:p>
          <a:p>
            <a:pPr lvl="1">
              <a:spcBef>
                <a:spcPts val="600"/>
              </a:spcBef>
            </a:pPr>
            <a:r>
              <a:rPr dirty="0"/>
              <a:t>They may have a predictable pattern of system usage so there is less need to design </a:t>
            </a:r>
            <a:r>
              <a:rPr lang="en-US" dirty="0"/>
              <a:t>the</a:t>
            </a:r>
            <a:r>
              <a:rPr dirty="0"/>
              <a:t> system to cope with </a:t>
            </a:r>
            <a:r>
              <a:rPr lang="en-US" dirty="0"/>
              <a:t>demand </a:t>
            </a:r>
            <a:r>
              <a:rPr dirty="0"/>
              <a:t>changes </a:t>
            </a:r>
          </a:p>
          <a:p>
            <a:endParaRPr lang="en-US" dirty="0"/>
          </a:p>
          <a:p>
            <a:r>
              <a:rPr dirty="0"/>
              <a:t>An important choice you have to make if you are running your software on the cloud is which cloud provider to use.</a:t>
            </a:r>
          </a:p>
        </p:txBody>
      </p:sp>
      <p:sp>
        <p:nvSpPr>
          <p:cNvPr id="247" name="Server"/>
          <p:cNvSpPr txBox="1">
            <a:spLocks noGrp="1"/>
          </p:cNvSpPr>
          <p:nvPr>
            <p:ph type="title"/>
          </p:nvPr>
        </p:nvSpPr>
        <p:spPr>
          <a:prstGeom prst="rect">
            <a:avLst/>
          </a:prstGeom>
        </p:spPr>
        <p:txBody>
          <a:bodyPr/>
          <a:lstStyle/>
          <a:p>
            <a:r>
              <a:rPr dirty="0"/>
              <a:t>Server</a:t>
            </a:r>
            <a:r>
              <a:rPr lang="en-US" dirty="0"/>
              <a:t>: Local vs Cloud</a:t>
            </a:r>
            <a:endParaRPr dirty="0"/>
          </a:p>
        </p:txBody>
      </p:sp>
      <p:sp>
        <p:nvSpPr>
          <p:cNvPr id="248"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52</a:t>
            </a:fld>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6">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46">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46">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 name="Open source software is software that is available freely, which you can change and modify as you wish.…"/>
          <p:cNvSpPr txBox="1">
            <a:spLocks noGrp="1"/>
          </p:cNvSpPr>
          <p:nvPr>
            <p:ph type="body" idx="1"/>
          </p:nvPr>
        </p:nvSpPr>
        <p:spPr>
          <a:prstGeom prst="rect">
            <a:avLst/>
          </a:prstGeom>
        </p:spPr>
        <p:txBody>
          <a:bodyPr/>
          <a:lstStyle/>
          <a:p>
            <a:r>
              <a:rPr lang="en-US" dirty="0"/>
              <a:t>Open-source</a:t>
            </a:r>
            <a:r>
              <a:rPr dirty="0"/>
              <a:t> software is software that is available freely, which you can change and modify as you wish.  </a:t>
            </a:r>
          </a:p>
          <a:p>
            <a:pPr lvl="1"/>
            <a:r>
              <a:rPr dirty="0"/>
              <a:t>The advantage is that you can reuse rather than implement new software, which reduces development costs and time to market.  </a:t>
            </a:r>
          </a:p>
          <a:p>
            <a:pPr lvl="1"/>
            <a:r>
              <a:rPr dirty="0"/>
              <a:t>The disadvantages of using open-source software is that you are constrained by that software and have no control over its evolution.</a:t>
            </a:r>
          </a:p>
          <a:p>
            <a:endParaRPr lang="en-US" dirty="0"/>
          </a:p>
          <a:p>
            <a:r>
              <a:rPr dirty="0"/>
              <a:t>The decision on the use of open-source software also depends on the availability, maturity and continuing support of </a:t>
            </a:r>
            <a:r>
              <a:rPr lang="en-US" dirty="0"/>
              <a:t>open-source</a:t>
            </a:r>
            <a:r>
              <a:rPr dirty="0"/>
              <a:t> components.</a:t>
            </a:r>
          </a:p>
          <a:p>
            <a:pPr marL="0" indent="0">
              <a:buNone/>
            </a:pPr>
            <a:endParaRPr lang="en-US" dirty="0"/>
          </a:p>
          <a:p>
            <a:r>
              <a:rPr lang="en-US" dirty="0"/>
              <a:t>Open-source</a:t>
            </a:r>
            <a:r>
              <a:rPr dirty="0"/>
              <a:t> license issues may impose constraints on how you use the software.</a:t>
            </a:r>
          </a:p>
        </p:txBody>
      </p:sp>
      <p:sp>
        <p:nvSpPr>
          <p:cNvPr id="251" name="Open source"/>
          <p:cNvSpPr txBox="1">
            <a:spLocks noGrp="1"/>
          </p:cNvSpPr>
          <p:nvPr>
            <p:ph type="title"/>
          </p:nvPr>
        </p:nvSpPr>
        <p:spPr>
          <a:prstGeom prst="rect">
            <a:avLst/>
          </a:prstGeom>
        </p:spPr>
        <p:txBody>
          <a:bodyPr/>
          <a:lstStyle/>
          <a:p>
            <a:r>
              <a:t>Open source</a:t>
            </a:r>
          </a:p>
        </p:txBody>
      </p:sp>
      <p:sp>
        <p:nvSpPr>
          <p:cNvPr id="252"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53</a:t>
            </a:fld>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0">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0">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 name="Development technologies, such as a mobile development toolkit or a web application framework, influence the architecture of your software.…"/>
          <p:cNvSpPr txBox="1">
            <a:spLocks noGrp="1"/>
          </p:cNvSpPr>
          <p:nvPr>
            <p:ph type="body" idx="1"/>
          </p:nvPr>
        </p:nvSpPr>
        <p:spPr>
          <a:prstGeom prst="rect">
            <a:avLst/>
          </a:prstGeom>
        </p:spPr>
        <p:txBody>
          <a:bodyPr/>
          <a:lstStyle/>
          <a:p>
            <a:r>
              <a:rPr dirty="0"/>
              <a:t>Development technologies, such as a mobile development toolkit or a web application framework, influence the architecture of your software. </a:t>
            </a:r>
          </a:p>
          <a:p>
            <a:pPr lvl="1"/>
            <a:r>
              <a:rPr dirty="0"/>
              <a:t>These technologies have built-in assumptions about system architectures and you have to conform to these assumptions to use the development system.</a:t>
            </a:r>
          </a:p>
          <a:p>
            <a:endParaRPr lang="en-US" dirty="0"/>
          </a:p>
          <a:p>
            <a:r>
              <a:rPr dirty="0"/>
              <a:t>The development technology that you use may also have an indirect influence on the system architecture.  </a:t>
            </a:r>
          </a:p>
          <a:p>
            <a:pPr lvl="1"/>
            <a:r>
              <a:rPr dirty="0"/>
              <a:t>Developers usually favor architectural choices that use familiar technologies that they understand. </a:t>
            </a:r>
            <a:endParaRPr lang="en-US" dirty="0"/>
          </a:p>
          <a:p>
            <a:pPr lvl="1"/>
            <a:r>
              <a:rPr dirty="0"/>
              <a:t>For example, if your team have a lot of experience of relational databases, they may argue for this instead of a NoSQL database. </a:t>
            </a:r>
          </a:p>
        </p:txBody>
      </p:sp>
      <p:sp>
        <p:nvSpPr>
          <p:cNvPr id="255" name="Development tools"/>
          <p:cNvSpPr txBox="1">
            <a:spLocks noGrp="1"/>
          </p:cNvSpPr>
          <p:nvPr>
            <p:ph type="title"/>
          </p:nvPr>
        </p:nvSpPr>
        <p:spPr>
          <a:prstGeom prst="rect">
            <a:avLst/>
          </a:prstGeom>
        </p:spPr>
        <p:txBody>
          <a:bodyPr/>
          <a:lstStyle/>
          <a:p>
            <a:r>
              <a:rPr dirty="0"/>
              <a:t>Development tools</a:t>
            </a:r>
          </a:p>
        </p:txBody>
      </p:sp>
      <p:sp>
        <p:nvSpPr>
          <p:cNvPr id="256"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54</a:t>
            </a:fld>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4">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4">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 name="Software architecture is the fundamental organization of a system embodied in its components, their relationships to each other, and to the environment, and the principles guiding its design and evolution.…"/>
          <p:cNvSpPr txBox="1">
            <a:spLocks noGrp="1"/>
          </p:cNvSpPr>
          <p:nvPr>
            <p:ph type="body" idx="1"/>
          </p:nvPr>
        </p:nvSpPr>
        <p:spPr>
          <a:prstGeom prst="rect">
            <a:avLst/>
          </a:prstGeom>
        </p:spPr>
        <p:txBody>
          <a:bodyPr/>
          <a:lstStyle/>
          <a:p>
            <a:r>
              <a:t>Software architecture is the fundamental organization of a system embodied in its components, their relationships to each other, and to the environment, and the principles guiding its design and evolution.</a:t>
            </a:r>
          </a:p>
          <a:p>
            <a:r>
              <a:t>The architecture of a software system has a significant influence on non-functional system properties such as reliability, efficiency and security.</a:t>
            </a:r>
          </a:p>
          <a:p>
            <a:r>
              <a:t>Architectural design involves understanding the issues that are critical for your product and creating system descriptions that shows components and their relationships. </a:t>
            </a:r>
          </a:p>
          <a:p>
            <a:r>
              <a:t>The principal role of architectural descriptions is to provide a basis for the development team to discuss the system organization. Informal architectural diagrams are effective in architectural description because they are fast and easy to draw and share.</a:t>
            </a:r>
          </a:p>
          <a:p>
            <a:r>
              <a:t>System decomposition involves analyzing architectural components and representing them as a set of finer-grain components. </a:t>
            </a:r>
          </a:p>
        </p:txBody>
      </p:sp>
      <p:sp>
        <p:nvSpPr>
          <p:cNvPr id="259" name="Key points 1"/>
          <p:cNvSpPr txBox="1">
            <a:spLocks noGrp="1"/>
          </p:cNvSpPr>
          <p:nvPr>
            <p:ph type="title"/>
          </p:nvPr>
        </p:nvSpPr>
        <p:spPr>
          <a:xfrm>
            <a:off x="651619" y="406400"/>
            <a:ext cx="11701562" cy="1219945"/>
          </a:xfrm>
          <a:prstGeom prst="rect">
            <a:avLst/>
          </a:prstGeom>
        </p:spPr>
        <p:txBody>
          <a:bodyPr/>
          <a:lstStyle/>
          <a:p>
            <a:r>
              <a:t>Key points 1</a:t>
            </a:r>
          </a:p>
        </p:txBody>
      </p:sp>
      <p:sp>
        <p:nvSpPr>
          <p:cNvPr id="260"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55</a:t>
            </a:fld>
            <a:endParaRPr/>
          </a:p>
        </p:txBody>
      </p:sp>
    </p:spTree>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 name="To minimize complexity, you should separate concerns, avoid functional duplication and focus on component interfaces.…"/>
          <p:cNvSpPr txBox="1">
            <a:spLocks noGrp="1"/>
          </p:cNvSpPr>
          <p:nvPr>
            <p:ph type="body" idx="1"/>
          </p:nvPr>
        </p:nvSpPr>
        <p:spPr>
          <a:prstGeom prst="rect">
            <a:avLst/>
          </a:prstGeom>
        </p:spPr>
        <p:txBody>
          <a:bodyPr/>
          <a:lstStyle/>
          <a:p>
            <a:r>
              <a:t>To minimize complexity, you should separate concerns, avoid functional duplication and focus on component interfaces.</a:t>
            </a:r>
          </a:p>
          <a:p>
            <a:r>
              <a:t>Web-based systems often have a common layered structure including user interface layers, application-specific layers and a database layer.</a:t>
            </a:r>
          </a:p>
          <a:p>
            <a:r>
              <a:t>The distribution architecture in a system defines the organization of the servers in that system and the allocation of components to these servers.</a:t>
            </a:r>
          </a:p>
          <a:p>
            <a:r>
              <a:t>Multi-tier client-server and service-oriented architectures are the most commonly used architectures for web-based systems.</a:t>
            </a:r>
          </a:p>
          <a:p>
            <a:r>
              <a:t>Making decisions on technologies such as database and cloud technologies are an important part of the architectural design process.</a:t>
            </a:r>
          </a:p>
          <a:p>
            <a:endParaRPr/>
          </a:p>
        </p:txBody>
      </p:sp>
      <p:sp>
        <p:nvSpPr>
          <p:cNvPr id="263" name="Key points 2"/>
          <p:cNvSpPr txBox="1">
            <a:spLocks noGrp="1"/>
          </p:cNvSpPr>
          <p:nvPr>
            <p:ph type="title"/>
          </p:nvPr>
        </p:nvSpPr>
        <p:spPr>
          <a:prstGeom prst="rect">
            <a:avLst/>
          </a:prstGeom>
        </p:spPr>
        <p:txBody>
          <a:bodyPr/>
          <a:lstStyle/>
          <a:p>
            <a:r>
              <a:t>Key points 2</a:t>
            </a:r>
          </a:p>
        </p:txBody>
      </p:sp>
      <p:sp>
        <p:nvSpPr>
          <p:cNvPr id="264"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56</a:t>
            </a:fld>
            <a:endParaRPr/>
          </a:p>
        </p:txBody>
      </p:sp>
    </p:spTree>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B515E60-0C1E-9CA0-5B50-A850F4410974}"/>
              </a:ext>
            </a:extLst>
          </p:cNvPr>
          <p:cNvSpPr>
            <a:spLocks noGrp="1"/>
          </p:cNvSpPr>
          <p:nvPr>
            <p:ph type="body" idx="1"/>
          </p:nvPr>
        </p:nvSpPr>
        <p:spPr>
          <a:xfrm>
            <a:off x="651619" y="653143"/>
            <a:ext cx="11857881" cy="4528457"/>
          </a:xfrm>
        </p:spPr>
        <p:txBody>
          <a:bodyPr>
            <a:normAutofit fontScale="92500" lnSpcReduction="10000"/>
          </a:bodyPr>
          <a:lstStyle/>
          <a:p>
            <a:r>
              <a:rPr lang="en-IN" sz="1800" b="1" dirty="0">
                <a:effectLst/>
                <a:latin typeface="Calibri" panose="020F0502020204030204" pitchFamily="34" charset="0"/>
                <a:ea typeface="Calibri" panose="020F0502020204030204" pitchFamily="34" charset="0"/>
                <a:cs typeface="Times New Roman" panose="02020603050405020304" pitchFamily="18" charset="0"/>
              </a:rPr>
              <a:t>User Scenario:</a:t>
            </a:r>
            <a:r>
              <a:rPr lang="en-IN" sz="1800" dirty="0">
                <a:effectLst/>
                <a:latin typeface="Calibri" panose="020F0502020204030204" pitchFamily="34" charset="0"/>
                <a:ea typeface="Calibri" panose="020F0502020204030204" pitchFamily="34" charset="0"/>
                <a:cs typeface="Times New Roman" panose="02020603050405020304" pitchFamily="18" charset="0"/>
              </a:rPr>
              <a:t> Imagine a homeowner who wants to enhance the convenience, security, and energy efficiency of their home. They desire to control and monitor various smart devices such as thermostats, lights, security cameras, and door locks through a centralized system.</a:t>
            </a:r>
          </a:p>
          <a:p>
            <a:pPr>
              <a:lnSpc>
                <a:spcPct val="107000"/>
              </a:lnSpc>
              <a:spcAft>
                <a:spcPts val="800"/>
              </a:spcAft>
            </a:pPr>
            <a:r>
              <a:rPr lang="en-IN" sz="1800" b="1" dirty="0">
                <a:effectLst/>
                <a:latin typeface="Calibri" panose="020F0502020204030204" pitchFamily="34" charset="0"/>
                <a:ea typeface="Calibri" panose="020F0502020204030204" pitchFamily="34" charset="0"/>
                <a:cs typeface="Times New Roman" panose="02020603050405020304" pitchFamily="18" charset="0"/>
              </a:rPr>
              <a:t>Use Case Scenarios: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mj-lt"/>
              <a:buAutoNum type="arabicPeriod"/>
            </a:pPr>
            <a:r>
              <a:rPr lang="en-IN" sz="1800" b="1" dirty="0">
                <a:effectLst/>
                <a:latin typeface="Calibri" panose="020F0502020204030204" pitchFamily="34" charset="0"/>
                <a:ea typeface="Calibri" panose="020F0502020204030204" pitchFamily="34" charset="0"/>
                <a:cs typeface="Times New Roman" panose="02020603050405020304" pitchFamily="18" charset="0"/>
              </a:rPr>
              <a:t>Morning Automation: </a:t>
            </a:r>
            <a:r>
              <a:rPr lang="en-IN" sz="1800" dirty="0">
                <a:effectLst/>
                <a:latin typeface="Calibri" panose="020F0502020204030204" pitchFamily="34" charset="0"/>
                <a:ea typeface="Calibri" panose="020F0502020204030204" pitchFamily="34" charset="0"/>
                <a:cs typeface="Times New Roman" panose="02020603050405020304" pitchFamily="18" charset="0"/>
              </a:rPr>
              <a:t>The system adjusts the thermostat, opens smart blinds, and turns on lights based on the time of day when the homeowner wakes up.</a:t>
            </a:r>
          </a:p>
          <a:p>
            <a:pPr marL="342900" indent="-342900">
              <a:lnSpc>
                <a:spcPct val="107000"/>
              </a:lnSpc>
              <a:buFont typeface="+mj-lt"/>
              <a:buAutoNum type="arabicPeriod"/>
            </a:pPr>
            <a:r>
              <a:rPr lang="en-IN" sz="1800" b="1" dirty="0">
                <a:effectLst/>
                <a:latin typeface="Calibri" panose="020F0502020204030204" pitchFamily="34" charset="0"/>
                <a:ea typeface="Calibri" panose="020F0502020204030204" pitchFamily="34" charset="0"/>
                <a:cs typeface="Times New Roman" panose="02020603050405020304" pitchFamily="18" charset="0"/>
              </a:rPr>
              <a:t>Away Mode: </a:t>
            </a:r>
            <a:r>
              <a:rPr lang="en-IN" sz="1800" dirty="0">
                <a:effectLst/>
                <a:latin typeface="Calibri" panose="020F0502020204030204" pitchFamily="34" charset="0"/>
                <a:ea typeface="Calibri" panose="020F0502020204030204" pitchFamily="34" charset="0"/>
                <a:cs typeface="Times New Roman" panose="02020603050405020304" pitchFamily="18" charset="0"/>
              </a:rPr>
              <a:t>When the homeowner leaves, the system ensures all lights are turned off, the thermostat is set to an energy-efficient mode, and security cameras are activated.</a:t>
            </a:r>
          </a:p>
          <a:p>
            <a:pPr marL="342900" indent="-342900">
              <a:lnSpc>
                <a:spcPct val="107000"/>
              </a:lnSpc>
              <a:buFont typeface="+mj-lt"/>
              <a:buAutoNum type="arabicPeriod"/>
            </a:pPr>
            <a:r>
              <a:rPr lang="en-IN" sz="1800" b="1" dirty="0">
                <a:effectLst/>
                <a:latin typeface="Calibri" panose="020F0502020204030204" pitchFamily="34" charset="0"/>
                <a:ea typeface="Calibri" panose="020F0502020204030204" pitchFamily="34" charset="0"/>
                <a:cs typeface="Times New Roman" panose="02020603050405020304" pitchFamily="18" charset="0"/>
              </a:rPr>
              <a:t>Energy Optimization:</a:t>
            </a:r>
            <a:r>
              <a:rPr lang="en-IN" sz="1800" b="1" dirty="0">
                <a:latin typeface="Calibri" panose="020F0502020204030204" pitchFamily="34" charset="0"/>
                <a:ea typeface="Calibri" panose="020F0502020204030204" pitchFamily="34" charset="0"/>
                <a:cs typeface="Times New Roman" panose="02020603050405020304" pitchFamily="18" charset="0"/>
              </a:rPr>
              <a:t> </a:t>
            </a:r>
            <a:r>
              <a:rPr lang="en-IN" sz="1800" dirty="0">
                <a:effectLst/>
                <a:latin typeface="Calibri" panose="020F0502020204030204" pitchFamily="34" charset="0"/>
                <a:ea typeface="Calibri" panose="020F0502020204030204" pitchFamily="34" charset="0"/>
                <a:cs typeface="Times New Roman" panose="02020603050405020304" pitchFamily="18" charset="0"/>
              </a:rPr>
              <a:t>The system </a:t>
            </a:r>
            <a:r>
              <a:rPr lang="en-IN" sz="1800" dirty="0" err="1">
                <a:effectLst/>
                <a:latin typeface="Calibri" panose="020F0502020204030204" pitchFamily="34" charset="0"/>
                <a:ea typeface="Calibri" panose="020F0502020204030204" pitchFamily="34" charset="0"/>
                <a:cs typeface="Times New Roman" panose="02020603050405020304" pitchFamily="18" charset="0"/>
              </a:rPr>
              <a:t>analyzes</a:t>
            </a:r>
            <a:r>
              <a:rPr lang="en-IN" sz="1800" dirty="0">
                <a:effectLst/>
                <a:latin typeface="Calibri" panose="020F0502020204030204" pitchFamily="34" charset="0"/>
                <a:ea typeface="Calibri" panose="020F0502020204030204" pitchFamily="34" charset="0"/>
                <a:cs typeface="Times New Roman" panose="02020603050405020304" pitchFamily="18" charset="0"/>
              </a:rPr>
              <a:t> energy consumption patterns and suggests optimizations, such as adjusting thermostat settings or recommending energy-efficient lighting schedules.</a:t>
            </a:r>
          </a:p>
          <a:p>
            <a:pPr marL="342900" indent="-342900">
              <a:lnSpc>
                <a:spcPct val="107000"/>
              </a:lnSpc>
              <a:buFont typeface="+mj-lt"/>
              <a:buAutoNum type="arabicPeriod"/>
            </a:pPr>
            <a:r>
              <a:rPr lang="en-IN" sz="1800" b="1" dirty="0">
                <a:effectLst/>
                <a:latin typeface="Calibri" panose="020F0502020204030204" pitchFamily="34" charset="0"/>
                <a:ea typeface="Calibri" panose="020F0502020204030204" pitchFamily="34" charset="0"/>
                <a:cs typeface="Times New Roman" panose="02020603050405020304" pitchFamily="18" charset="0"/>
              </a:rPr>
              <a:t>Security Alerts:</a:t>
            </a:r>
            <a:r>
              <a:rPr lang="en-IN" sz="1800" b="1" dirty="0">
                <a:latin typeface="Calibri" panose="020F0502020204030204" pitchFamily="34" charset="0"/>
                <a:ea typeface="Calibri" panose="020F0502020204030204" pitchFamily="34" charset="0"/>
                <a:cs typeface="Times New Roman" panose="02020603050405020304" pitchFamily="18" charset="0"/>
              </a:rPr>
              <a:t> </a:t>
            </a:r>
            <a:r>
              <a:rPr lang="en-IN" sz="1800" dirty="0">
                <a:effectLst/>
                <a:latin typeface="Calibri" panose="020F0502020204030204" pitchFamily="34" charset="0"/>
                <a:ea typeface="Calibri" panose="020F0502020204030204" pitchFamily="34" charset="0"/>
                <a:cs typeface="Times New Roman" panose="02020603050405020304" pitchFamily="18" charset="0"/>
              </a:rPr>
              <a:t>The system sends alerts to the homeowner's mobile app in case of unusual activity, such as unexpected door openings or motion detected when the house is supposed to be empty.</a:t>
            </a:r>
          </a:p>
          <a:p>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
        <p:nvSpPr>
          <p:cNvPr id="3" name="Title 2">
            <a:extLst>
              <a:ext uri="{FF2B5EF4-FFF2-40B4-BE49-F238E27FC236}">
                <a16:creationId xmlns:a16="http://schemas.microsoft.com/office/drawing/2014/main" id="{9ED8262D-BD84-8920-3A4E-44FAE02BCDB0}"/>
              </a:ext>
            </a:extLst>
          </p:cNvPr>
          <p:cNvSpPr>
            <a:spLocks noGrp="1"/>
          </p:cNvSpPr>
          <p:nvPr>
            <p:ph type="title"/>
          </p:nvPr>
        </p:nvSpPr>
        <p:spPr>
          <a:xfrm>
            <a:off x="0" y="193113"/>
            <a:ext cx="12014200" cy="1098600"/>
          </a:xfrm>
        </p:spPr>
        <p:txBody>
          <a:bodyPr>
            <a:normAutofit fontScale="90000"/>
          </a:bodyPr>
          <a:lstStyle/>
          <a:p>
            <a:r>
              <a:rPr lang="en-IN" dirty="0">
                <a:latin typeface="Calibri" panose="020F0502020204030204" pitchFamily="34" charset="0"/>
                <a:ea typeface="Calibri" panose="020F0502020204030204" pitchFamily="34" charset="0"/>
                <a:cs typeface="Calibri" panose="020F0502020204030204" pitchFamily="34" charset="0"/>
              </a:rPr>
              <a:t>1. Layered Architecture - </a:t>
            </a:r>
            <a:r>
              <a:rPr lang="en-IN" b="1" i="0" dirty="0">
                <a:effectLst/>
                <a:latin typeface="Calibri" panose="020F0502020204030204" pitchFamily="34" charset="0"/>
                <a:ea typeface="Calibri" panose="020F0502020204030204" pitchFamily="34" charset="0"/>
                <a:cs typeface="Calibri" panose="020F0502020204030204" pitchFamily="34" charset="0"/>
              </a:rPr>
              <a:t>Smart Home Automation System</a:t>
            </a:r>
            <a:br>
              <a:rPr lang="en-IN" b="1" i="0" dirty="0">
                <a:effectLst/>
                <a:latin typeface="Söhne"/>
              </a:rPr>
            </a:br>
            <a:r>
              <a:rPr lang="en-IN" dirty="0"/>
              <a:t> </a:t>
            </a:r>
          </a:p>
        </p:txBody>
      </p:sp>
      <p:pic>
        <p:nvPicPr>
          <p:cNvPr id="5" name="Picture 4">
            <a:extLst>
              <a:ext uri="{FF2B5EF4-FFF2-40B4-BE49-F238E27FC236}">
                <a16:creationId xmlns:a16="http://schemas.microsoft.com/office/drawing/2014/main" id="{3CB4EEE8-D2BB-D8F4-40B1-47AA34BFF4D3}"/>
              </a:ext>
            </a:extLst>
          </p:cNvPr>
          <p:cNvPicPr>
            <a:picLocks noChangeAspect="1"/>
          </p:cNvPicPr>
          <p:nvPr/>
        </p:nvPicPr>
        <p:blipFill>
          <a:blip r:embed="rId2"/>
          <a:stretch>
            <a:fillRect/>
          </a:stretch>
        </p:blipFill>
        <p:spPr>
          <a:xfrm>
            <a:off x="495300" y="5181600"/>
            <a:ext cx="12014200" cy="4378887"/>
          </a:xfrm>
          <a:prstGeom prst="rect">
            <a:avLst/>
          </a:prstGeom>
        </p:spPr>
      </p:pic>
    </p:spTree>
    <p:extLst>
      <p:ext uri="{BB962C8B-B14F-4D97-AF65-F5344CB8AC3E}">
        <p14:creationId xmlns:p14="http://schemas.microsoft.com/office/powerpoint/2010/main" val="2241691363"/>
      </p:ext>
    </p:extLst>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61128B5-A297-AE31-CF97-ABBFDC597C66}"/>
              </a:ext>
            </a:extLst>
          </p:cNvPr>
          <p:cNvSpPr>
            <a:spLocks noGrp="1"/>
          </p:cNvSpPr>
          <p:nvPr>
            <p:ph type="body" idx="1"/>
          </p:nvPr>
        </p:nvSpPr>
        <p:spPr>
          <a:xfrm>
            <a:off x="304800" y="319314"/>
            <a:ext cx="12467770" cy="8911772"/>
          </a:xfrm>
        </p:spPr>
        <p:txBody>
          <a:bodyPr>
            <a:normAutofit fontScale="85000" lnSpcReduction="20000"/>
          </a:bodyPr>
          <a:lstStyle/>
          <a:p>
            <a:pPr marL="457200" indent="-457200" algn="just">
              <a:lnSpc>
                <a:spcPct val="107000"/>
              </a:lnSpc>
              <a:spcAft>
                <a:spcPts val="800"/>
              </a:spcAft>
              <a:buFont typeface="Wingdings" panose="05000000000000000000" pitchFamily="2" charset="2"/>
              <a:buChar char="v"/>
            </a:pPr>
            <a:r>
              <a:rPr lang="en-IN" sz="3300" b="1" u="sng" dirty="0">
                <a:solidFill>
                  <a:schemeClr val="tx1"/>
                </a:solidFill>
                <a:effectLst/>
                <a:latin typeface="Calibri" panose="020F0502020204030204" pitchFamily="34" charset="0"/>
                <a:ea typeface="Calibri" panose="020F0502020204030204" pitchFamily="34" charset="0"/>
                <a:cs typeface="Calibri" panose="020F0502020204030204" pitchFamily="34" charset="0"/>
              </a:rPr>
              <a:t>Layered Architecture Explanation:</a:t>
            </a:r>
            <a:endParaRPr lang="en-IN" sz="3300" u="sng"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p>
            <a:pPr marL="342900" indent="-342900" algn="just">
              <a:lnSpc>
                <a:spcPct val="107000"/>
              </a:lnSpc>
              <a:buFont typeface="+mj-lt"/>
              <a:buAutoNum type="arabicPeriod"/>
            </a:pPr>
            <a:r>
              <a:rPr lang="en-IN" sz="1900" b="1" u="sng" dirty="0">
                <a:solidFill>
                  <a:schemeClr val="tx1"/>
                </a:solidFill>
                <a:effectLst/>
                <a:latin typeface="Calibri" panose="020F0502020204030204" pitchFamily="34" charset="0"/>
                <a:ea typeface="Calibri" panose="020F0502020204030204" pitchFamily="34" charset="0"/>
                <a:cs typeface="Calibri" panose="020F0502020204030204" pitchFamily="34" charset="0"/>
              </a:rPr>
              <a:t>User Interface: </a:t>
            </a:r>
            <a:r>
              <a:rPr lang="en-IN" sz="19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You use a simple mobile app to control your smart home—changing settings, turning things on or off, all at your fingertips. Allows homeowners to control and monitor smart devices, set preferences, and receive notifications.</a:t>
            </a:r>
          </a:p>
          <a:p>
            <a:pPr marL="342900" indent="-342900" algn="just">
              <a:lnSpc>
                <a:spcPct val="107000"/>
              </a:lnSpc>
              <a:buFont typeface="+mj-lt"/>
              <a:buAutoNum type="arabicPeriod"/>
            </a:pPr>
            <a:r>
              <a:rPr lang="en-IN" sz="1900" b="1" u="sng" dirty="0">
                <a:solidFill>
                  <a:schemeClr val="tx1"/>
                </a:solidFill>
                <a:effectLst/>
                <a:latin typeface="Calibri" panose="020F0502020204030204" pitchFamily="34" charset="0"/>
                <a:ea typeface="Calibri" panose="020F0502020204030204" pitchFamily="34" charset="0"/>
                <a:cs typeface="Calibri" panose="020F0502020204030204" pitchFamily="34" charset="0"/>
              </a:rPr>
              <a:t>Authentication and UI Management:</a:t>
            </a:r>
            <a:r>
              <a:rPr lang="en-IN" sz="1900" b="1" u="sng" dirty="0">
                <a:solidFill>
                  <a:schemeClr val="tx1"/>
                </a:solidFill>
                <a:latin typeface="Calibri" panose="020F0502020204030204" pitchFamily="34" charset="0"/>
                <a:ea typeface="Calibri" panose="020F0502020204030204" pitchFamily="34" charset="0"/>
                <a:cs typeface="Calibri" panose="020F0502020204030204" pitchFamily="34" charset="0"/>
              </a:rPr>
              <a:t> </a:t>
            </a:r>
            <a:r>
              <a:rPr lang="en-IN" sz="1900" b="1" dirty="0">
                <a:solidFill>
                  <a:schemeClr val="tx1"/>
                </a:solidFill>
                <a:effectLst/>
                <a:latin typeface="Calibri" panose="020F0502020204030204" pitchFamily="34" charset="0"/>
                <a:ea typeface="Calibri" panose="020F0502020204030204" pitchFamily="34" charset="0"/>
                <a:cs typeface="Calibri" panose="020F0502020204030204" pitchFamily="34" charset="0"/>
              </a:rPr>
              <a:t>:</a:t>
            </a:r>
            <a:r>
              <a:rPr lang="en-IN" sz="19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 It ensures your app is secure, like having a digital key. It also makes sure the app looks neat and organized for you.</a:t>
            </a:r>
            <a:r>
              <a:rPr lang="en-IN" sz="1900" dirty="0">
                <a:solidFill>
                  <a:schemeClr val="tx1"/>
                </a:solidFill>
                <a:latin typeface="Calibri" panose="020F0502020204030204" pitchFamily="34" charset="0"/>
                <a:ea typeface="Calibri" panose="020F0502020204030204" pitchFamily="34" charset="0"/>
                <a:cs typeface="Calibri" panose="020F0502020204030204" pitchFamily="34" charset="0"/>
              </a:rPr>
              <a:t> </a:t>
            </a:r>
            <a:r>
              <a:rPr lang="en-IN" sz="19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Ensures secure access to the system, manages the rendering of UI components displaying real-time home status and device controls.</a:t>
            </a:r>
          </a:p>
          <a:p>
            <a:pPr marL="342900" indent="-342900" algn="just">
              <a:lnSpc>
                <a:spcPct val="107000"/>
              </a:lnSpc>
              <a:buFont typeface="+mj-lt"/>
              <a:buAutoNum type="arabicPeriod"/>
            </a:pPr>
            <a:r>
              <a:rPr lang="en-IN" sz="1900" b="1" u="sng" dirty="0">
                <a:solidFill>
                  <a:schemeClr val="tx1"/>
                </a:solidFill>
                <a:effectLst/>
                <a:latin typeface="Calibri" panose="020F0502020204030204" pitchFamily="34" charset="0"/>
                <a:ea typeface="Calibri" panose="020F0502020204030204" pitchFamily="34" charset="0"/>
                <a:cs typeface="Calibri" panose="020F0502020204030204" pitchFamily="34" charset="0"/>
              </a:rPr>
              <a:t>Automation Logic Layer: </a:t>
            </a:r>
            <a:r>
              <a:rPr lang="en-IN" sz="19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This layer is like the smart brain of your home. It follows rules you set, making decisions to create a comfy and efficient living space. Processes user-defined automation rules based on factors like time, occupancy, and external conditions to optimize home automation.</a:t>
            </a:r>
          </a:p>
          <a:p>
            <a:pPr marL="342900" indent="-342900" algn="just">
              <a:lnSpc>
                <a:spcPct val="107000"/>
              </a:lnSpc>
              <a:buFont typeface="+mj-lt"/>
              <a:buAutoNum type="arabicPeriod"/>
            </a:pPr>
            <a:r>
              <a:rPr lang="en-IN" sz="1900" b="1" u="sng" dirty="0">
                <a:solidFill>
                  <a:schemeClr val="tx1"/>
                </a:solidFill>
                <a:effectLst/>
                <a:latin typeface="Calibri" panose="020F0502020204030204" pitchFamily="34" charset="0"/>
                <a:ea typeface="Calibri" panose="020F0502020204030204" pitchFamily="34" charset="0"/>
                <a:cs typeface="Calibri" panose="020F0502020204030204" pitchFamily="34" charset="0"/>
              </a:rPr>
              <a:t>Device Integration Services: </a:t>
            </a:r>
            <a:r>
              <a:rPr lang="en-IN" sz="19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It's the translator that makes your smart devices talk to each other. Your lights, thermostat, and cameras work together seamlessly. Integrates with various smart devices, facilitating seamless interaction between the smart home system and connected devices.</a:t>
            </a:r>
          </a:p>
          <a:p>
            <a:pPr marL="342900" indent="-342900" algn="just">
              <a:lnSpc>
                <a:spcPct val="107000"/>
              </a:lnSpc>
              <a:buFont typeface="+mj-lt"/>
              <a:buAutoNum type="arabicPeriod"/>
            </a:pPr>
            <a:r>
              <a:rPr lang="en-IN" sz="1900" b="1" u="sng" dirty="0">
                <a:solidFill>
                  <a:schemeClr val="tx1"/>
                </a:solidFill>
                <a:effectLst/>
                <a:latin typeface="Calibri" panose="020F0502020204030204" pitchFamily="34" charset="0"/>
                <a:ea typeface="Calibri" panose="020F0502020204030204" pitchFamily="34" charset="0"/>
                <a:cs typeface="Calibri" panose="020F0502020204030204" pitchFamily="34" charset="0"/>
              </a:rPr>
              <a:t>Data Storage and Analytics: </a:t>
            </a:r>
            <a:r>
              <a:rPr lang="en-IN" sz="19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This layer remembers your preferences and suggests ways to make your home even better. It's like a helpful assistant, always learning from your choices.</a:t>
            </a:r>
            <a:r>
              <a:rPr lang="en-IN" sz="1900" dirty="0">
                <a:solidFill>
                  <a:schemeClr val="tx1"/>
                </a:solidFill>
                <a:latin typeface="Calibri" panose="020F0502020204030204" pitchFamily="34" charset="0"/>
                <a:ea typeface="Calibri" panose="020F0502020204030204" pitchFamily="34" charset="0"/>
                <a:cs typeface="Calibri" panose="020F0502020204030204" pitchFamily="34" charset="0"/>
              </a:rPr>
              <a:t> </a:t>
            </a:r>
            <a:r>
              <a:rPr lang="en-IN" sz="19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Stores user preferences, </a:t>
            </a:r>
            <a:r>
              <a:rPr lang="en-IN" sz="18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historical data, and provides analytics services for homeowners to review energy consumption patterns and optimize their smart home system.</a:t>
            </a:r>
          </a:p>
          <a:p>
            <a:pPr marL="457200" indent="-457200" algn="just">
              <a:lnSpc>
                <a:spcPct val="107000"/>
              </a:lnSpc>
              <a:spcAft>
                <a:spcPts val="800"/>
              </a:spcAft>
              <a:buFont typeface="Wingdings" panose="05000000000000000000" pitchFamily="2" charset="2"/>
              <a:buChar char="v"/>
            </a:pPr>
            <a:r>
              <a:rPr lang="en-IN" sz="3300" b="1" u="sng" dirty="0">
                <a:solidFill>
                  <a:schemeClr val="tx1"/>
                </a:solidFill>
                <a:effectLst/>
                <a:latin typeface="Calibri" panose="020F0502020204030204" pitchFamily="34" charset="0"/>
                <a:ea typeface="Calibri" panose="020F0502020204030204" pitchFamily="34" charset="0"/>
                <a:cs typeface="Calibri" panose="020F0502020204030204" pitchFamily="34" charset="0"/>
              </a:rPr>
              <a:t> Justification for Layered Architecture in Smart Home Automation System:</a:t>
            </a:r>
            <a:endParaRPr lang="en-IN" sz="3300" u="sng"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p>
            <a:pPr marL="342900" indent="-342900" algn="just">
              <a:lnSpc>
                <a:spcPct val="107000"/>
              </a:lnSpc>
              <a:spcAft>
                <a:spcPts val="800"/>
              </a:spcAft>
              <a:buFont typeface="+mj-lt"/>
              <a:buAutoNum type="arabicPeriod"/>
            </a:pPr>
            <a:r>
              <a:rPr lang="en-IN" sz="19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Modularity: Each layer has a specific responsibility, making the system modular and easy to understand and modify. New devices or features can be added without affecting the entire system.</a:t>
            </a:r>
          </a:p>
          <a:p>
            <a:pPr marL="342900" indent="-342900" algn="just">
              <a:lnSpc>
                <a:spcPct val="107000"/>
              </a:lnSpc>
              <a:spcAft>
                <a:spcPts val="800"/>
              </a:spcAft>
              <a:buFont typeface="+mj-lt"/>
              <a:buAutoNum type="arabicPeriod"/>
            </a:pPr>
            <a:r>
              <a:rPr lang="en-IN" sz="19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Scalability: Individual layers can be scaled independently based on the number of connected devices or increasing user load.</a:t>
            </a:r>
          </a:p>
          <a:p>
            <a:pPr marL="342900" indent="-342900" algn="just">
              <a:lnSpc>
                <a:spcPct val="107000"/>
              </a:lnSpc>
              <a:spcAft>
                <a:spcPts val="800"/>
              </a:spcAft>
              <a:buFont typeface="+mj-lt"/>
              <a:buAutoNum type="arabicPeriod"/>
            </a:pPr>
            <a:r>
              <a:rPr lang="en-IN" sz="19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Flexibility: The layered architecture accommodates a variety of smart devices and allows for easy integration of new devices into the system.</a:t>
            </a:r>
          </a:p>
          <a:p>
            <a:pPr marL="342900" indent="-342900" algn="just">
              <a:lnSpc>
                <a:spcPct val="107000"/>
              </a:lnSpc>
              <a:spcAft>
                <a:spcPts val="800"/>
              </a:spcAft>
              <a:buFont typeface="+mj-lt"/>
              <a:buAutoNum type="arabicPeriod"/>
            </a:pPr>
            <a:r>
              <a:rPr lang="en-IN" sz="19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User Experience: The separation of the user interface and automation logic layers ensures a responsive and intuitive user experience for homeowners.</a:t>
            </a:r>
          </a:p>
          <a:p>
            <a:pPr marL="342900" indent="-342900" algn="just">
              <a:lnSpc>
                <a:spcPct val="107000"/>
              </a:lnSpc>
              <a:spcAft>
                <a:spcPts val="800"/>
              </a:spcAft>
              <a:buFont typeface="+mj-lt"/>
              <a:buAutoNum type="arabicPeriod"/>
            </a:pPr>
            <a:r>
              <a:rPr lang="en-IN" sz="19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Security: The authentication layer ensures secure access, and the device integration services layer facilitates secure communication between the system and connected devices, enhancing overall security.</a:t>
            </a:r>
          </a:p>
          <a:p>
            <a:pPr marL="342900" indent="-342900" algn="just">
              <a:lnSpc>
                <a:spcPct val="107000"/>
              </a:lnSpc>
              <a:buFont typeface="+mj-lt"/>
              <a:buAutoNum type="arabicPeriod"/>
            </a:pPr>
            <a:endParaRPr lang="en-IN" sz="18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endParaRPr lang="en-IN" dirty="0"/>
          </a:p>
        </p:txBody>
      </p:sp>
    </p:spTree>
    <p:extLst>
      <p:ext uri="{BB962C8B-B14F-4D97-AF65-F5344CB8AC3E}">
        <p14:creationId xmlns:p14="http://schemas.microsoft.com/office/powerpoint/2010/main" val="2081537196"/>
      </p:ext>
    </p:extLst>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A41F183-8C5D-1755-8855-C1E51CC4A4D2}"/>
              </a:ext>
            </a:extLst>
          </p:cNvPr>
          <p:cNvSpPr>
            <a:spLocks noGrp="1"/>
          </p:cNvSpPr>
          <p:nvPr>
            <p:ph type="body" idx="1"/>
          </p:nvPr>
        </p:nvSpPr>
        <p:spPr>
          <a:xfrm>
            <a:off x="350157" y="1269999"/>
            <a:ext cx="12304486" cy="8759372"/>
          </a:xfrm>
        </p:spPr>
        <p:txBody>
          <a:bodyPr lIns="50800" tIns="50800" rIns="50800" bIns="50800" anchor="t">
            <a:normAutofit/>
          </a:bodyPr>
          <a:lstStyle/>
          <a:p>
            <a:pPr>
              <a:lnSpc>
                <a:spcPct val="107000"/>
              </a:lnSpc>
              <a:spcAft>
                <a:spcPts val="800"/>
              </a:spcAft>
            </a:pPr>
            <a:r>
              <a:rPr lang="en-IN" sz="1800" b="1" dirty="0">
                <a:solidFill>
                  <a:schemeClr val="tx1"/>
                </a:solidFill>
                <a:effectLst/>
                <a:latin typeface="Calibri"/>
                <a:ea typeface="Calibri" panose="020F0502020204030204" pitchFamily="34" charset="0"/>
                <a:cs typeface="Calibri"/>
              </a:rPr>
              <a:t>User Scenario</a:t>
            </a:r>
            <a:r>
              <a:rPr lang="en-IN" sz="1800" dirty="0">
                <a:solidFill>
                  <a:schemeClr val="tx1"/>
                </a:solidFill>
                <a:effectLst/>
                <a:latin typeface="Calibri"/>
                <a:ea typeface="Calibri" panose="020F0502020204030204" pitchFamily="34" charset="0"/>
                <a:cs typeface="Calibri"/>
              </a:rPr>
              <a:t>: Imagine a healthcare setting where doctors need quick and accurate assistance in making clinical decisions for their patients. The Clinical Decision Support System helps them by providing evidence-based recommendations, relevant patient data, and alerts about potential issues.</a:t>
            </a:r>
            <a:r>
              <a:rPr lang="en-IN" sz="1800" dirty="0">
                <a:solidFill>
                  <a:schemeClr val="tx1"/>
                </a:solidFill>
                <a:latin typeface="Calibri"/>
                <a:ea typeface="Calibri" panose="020F0502020204030204" pitchFamily="34" charset="0"/>
                <a:cs typeface="Calibri"/>
              </a:rPr>
              <a:t> The app must support both the mobile and web versions.</a:t>
            </a:r>
            <a:endParaRPr lang="en-IN" sz="1800" dirty="0">
              <a:solidFill>
                <a:schemeClr val="tx1"/>
              </a:solidFill>
              <a:effectLst/>
              <a:latin typeface="Calibri"/>
              <a:ea typeface="Calibri" panose="020F0502020204030204" pitchFamily="34" charset="0"/>
              <a:cs typeface="Calibri" panose="020F0502020204030204" pitchFamily="34" charset="0"/>
            </a:endParaRPr>
          </a:p>
          <a:p>
            <a:pPr marL="342900" lvl="0" indent="-342900">
              <a:lnSpc>
                <a:spcPct val="107000"/>
              </a:lnSpc>
              <a:buFont typeface="Wingdings" panose="05000000000000000000" pitchFamily="2" charset="2"/>
              <a:buChar char=""/>
            </a:pPr>
            <a:r>
              <a:rPr lang="en-IN" sz="1800" b="1" dirty="0">
                <a:solidFill>
                  <a:schemeClr val="tx1"/>
                </a:solidFill>
                <a:effectLst/>
                <a:latin typeface="Calibri" panose="020F0502020204030204" pitchFamily="34" charset="0"/>
                <a:ea typeface="Calibri" panose="020F0502020204030204" pitchFamily="34" charset="0"/>
                <a:cs typeface="Calibri" panose="020F0502020204030204" pitchFamily="34" charset="0"/>
              </a:rPr>
              <a:t>Medication Decision Support:</a:t>
            </a:r>
            <a:r>
              <a:rPr lang="en-IN" sz="18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 The CDSS assists doctors in prescribing medications by cross-referencing patient health records, allergies, and potential drug interactions.</a:t>
            </a:r>
          </a:p>
          <a:p>
            <a:pPr marL="342900" lvl="0" indent="-342900">
              <a:lnSpc>
                <a:spcPct val="107000"/>
              </a:lnSpc>
              <a:buFont typeface="Wingdings" panose="05000000000000000000" pitchFamily="2" charset="2"/>
              <a:buChar char=""/>
            </a:pPr>
            <a:r>
              <a:rPr lang="en-IN" sz="1800" b="1" dirty="0">
                <a:solidFill>
                  <a:schemeClr val="tx1"/>
                </a:solidFill>
                <a:effectLst/>
                <a:latin typeface="Calibri" panose="020F0502020204030204" pitchFamily="34" charset="0"/>
                <a:ea typeface="Calibri" panose="020F0502020204030204" pitchFamily="34" charset="0"/>
                <a:cs typeface="Calibri" panose="020F0502020204030204" pitchFamily="34" charset="0"/>
              </a:rPr>
              <a:t>Diagnostic Assistance:</a:t>
            </a:r>
            <a:r>
              <a:rPr lang="en-IN" sz="18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 When doctors are unsure about a diagnosis, the CDSS </a:t>
            </a:r>
            <a:r>
              <a:rPr lang="en-IN" sz="1800" dirty="0" err="1">
                <a:solidFill>
                  <a:schemeClr val="tx1"/>
                </a:solidFill>
                <a:effectLst/>
                <a:latin typeface="Calibri" panose="020F0502020204030204" pitchFamily="34" charset="0"/>
                <a:ea typeface="Calibri" panose="020F0502020204030204" pitchFamily="34" charset="0"/>
                <a:cs typeface="Calibri" panose="020F0502020204030204" pitchFamily="34" charset="0"/>
              </a:rPr>
              <a:t>analyzes</a:t>
            </a:r>
            <a:r>
              <a:rPr lang="en-IN" sz="18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 patient symptoms, medical history, and test results to suggest potential diagnoses and relevant investigations.</a:t>
            </a:r>
          </a:p>
          <a:p>
            <a:pPr marL="342900" lvl="0" indent="-342900">
              <a:lnSpc>
                <a:spcPct val="107000"/>
              </a:lnSpc>
              <a:spcAft>
                <a:spcPts val="800"/>
              </a:spcAft>
              <a:buFont typeface="Wingdings" panose="05000000000000000000" pitchFamily="2" charset="2"/>
              <a:buChar char=""/>
            </a:pPr>
            <a:r>
              <a:rPr lang="en-IN" sz="1800" b="1" dirty="0">
                <a:solidFill>
                  <a:schemeClr val="tx1"/>
                </a:solidFill>
                <a:effectLst/>
                <a:latin typeface="Calibri" panose="020F0502020204030204" pitchFamily="34" charset="0"/>
                <a:ea typeface="Calibri" panose="020F0502020204030204" pitchFamily="34" charset="0"/>
                <a:cs typeface="Calibri" panose="020F0502020204030204" pitchFamily="34" charset="0"/>
              </a:rPr>
              <a:t>Alerts for Critical Conditions:</a:t>
            </a:r>
            <a:r>
              <a:rPr lang="en-IN" sz="18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 The system generates alerts for critical conditions or potential complications based on real-time patient data, ensuring timely intervention.</a:t>
            </a:r>
          </a:p>
          <a:p>
            <a:pPr marL="342900" indent="-342900">
              <a:lnSpc>
                <a:spcPct val="107000"/>
              </a:lnSpc>
              <a:spcAft>
                <a:spcPts val="800"/>
              </a:spcAft>
              <a:buFont typeface="Wingdings" panose="05000000000000000000" pitchFamily="2" charset="2"/>
              <a:buChar char=""/>
            </a:pPr>
            <a:endParaRPr lang="en-IN" sz="180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4" name="Title 2">
            <a:extLst>
              <a:ext uri="{FF2B5EF4-FFF2-40B4-BE49-F238E27FC236}">
                <a16:creationId xmlns:a16="http://schemas.microsoft.com/office/drawing/2014/main" id="{F7BBB925-1EF4-C80A-00B5-2AB690D86093}"/>
              </a:ext>
            </a:extLst>
          </p:cNvPr>
          <p:cNvSpPr>
            <a:spLocks noGrp="1"/>
          </p:cNvSpPr>
          <p:nvPr>
            <p:ph type="title"/>
          </p:nvPr>
        </p:nvSpPr>
        <p:spPr>
          <a:xfrm>
            <a:off x="350157" y="348133"/>
            <a:ext cx="12014200" cy="1098600"/>
          </a:xfrm>
        </p:spPr>
        <p:txBody>
          <a:bodyPr>
            <a:normAutofit/>
          </a:bodyPr>
          <a:lstStyle/>
          <a:p>
            <a:pPr>
              <a:lnSpc>
                <a:spcPct val="107000"/>
              </a:lnSpc>
              <a:spcAft>
                <a:spcPts val="800"/>
              </a:spcAft>
            </a:pPr>
            <a:r>
              <a:rPr lang="en-IN" sz="2800" u="sng" dirty="0">
                <a:solidFill>
                  <a:schemeClr val="tx1"/>
                </a:solidFill>
                <a:latin typeface="Calibri"/>
                <a:ea typeface="Calibri" panose="020F0502020204030204" pitchFamily="34" charset="0"/>
                <a:cs typeface="Calibri"/>
              </a:rPr>
              <a:t> </a:t>
            </a:r>
            <a:r>
              <a:rPr lang="en-IN" sz="2800" b="1" i="0" u="sng" dirty="0">
                <a:solidFill>
                  <a:schemeClr val="tx1"/>
                </a:solidFill>
                <a:effectLst/>
                <a:latin typeface="Calibri"/>
                <a:ea typeface="Calibri" panose="020F0502020204030204" pitchFamily="34" charset="0"/>
                <a:cs typeface="Calibri"/>
              </a:rPr>
              <a:t>Clinical Decision Support System (CDSS)</a:t>
            </a:r>
            <a:br>
              <a:rPr lang="en-IN" sz="1600" b="1" i="0" dirty="0">
                <a:effectLst/>
                <a:latin typeface="Söhne"/>
              </a:rPr>
            </a:b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3" name="Picture 2" descr="A diagram of a software process&#10;&#10;Description automatically generated">
            <a:extLst>
              <a:ext uri="{FF2B5EF4-FFF2-40B4-BE49-F238E27FC236}">
                <a16:creationId xmlns:a16="http://schemas.microsoft.com/office/drawing/2014/main" id="{BD843697-C703-07CF-A57B-0E8682F253C4}"/>
              </a:ext>
            </a:extLst>
          </p:cNvPr>
          <p:cNvPicPr>
            <a:picLocks noChangeAspect="1"/>
          </p:cNvPicPr>
          <p:nvPr/>
        </p:nvPicPr>
        <p:blipFill>
          <a:blip r:embed="rId2"/>
          <a:stretch>
            <a:fillRect/>
          </a:stretch>
        </p:blipFill>
        <p:spPr>
          <a:xfrm>
            <a:off x="2200447" y="4793840"/>
            <a:ext cx="8564073" cy="4941461"/>
          </a:xfrm>
          <a:prstGeom prst="rect">
            <a:avLst/>
          </a:prstGeom>
        </p:spPr>
      </p:pic>
    </p:spTree>
    <p:extLst>
      <p:ext uri="{BB962C8B-B14F-4D97-AF65-F5344CB8AC3E}">
        <p14:creationId xmlns:p14="http://schemas.microsoft.com/office/powerpoint/2010/main" val="400316450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Architecture is important because the architecture of a system has a fundamental influence on the non-functional system properties, shown in Table 4.2.…"/>
          <p:cNvSpPr txBox="1">
            <a:spLocks noGrp="1"/>
          </p:cNvSpPr>
          <p:nvPr>
            <p:ph type="body" idx="1"/>
          </p:nvPr>
        </p:nvSpPr>
        <p:spPr>
          <a:prstGeom prst="rect">
            <a:avLst/>
          </a:prstGeom>
        </p:spPr>
        <p:txBody>
          <a:bodyPr/>
          <a:lstStyle/>
          <a:p>
            <a:r>
              <a:rPr dirty="0"/>
              <a:t>Architecture of a system has a fundamental influence on the non-functional system properties</a:t>
            </a:r>
            <a:r>
              <a:rPr lang="en-US" dirty="0"/>
              <a:t> (explained in the next slide)</a:t>
            </a:r>
            <a:r>
              <a:rPr dirty="0"/>
              <a:t>. </a:t>
            </a:r>
          </a:p>
          <a:p>
            <a:endParaRPr lang="en-US" dirty="0"/>
          </a:p>
          <a:p>
            <a:r>
              <a:rPr lang="en-US" dirty="0"/>
              <a:t>I</a:t>
            </a:r>
            <a:r>
              <a:rPr dirty="0"/>
              <a:t>t shows the critical components </a:t>
            </a:r>
            <a:r>
              <a:rPr lang="en-US" dirty="0"/>
              <a:t>of the system </a:t>
            </a:r>
            <a:r>
              <a:rPr dirty="0"/>
              <a:t>and their relationships.</a:t>
            </a:r>
          </a:p>
          <a:p>
            <a:endParaRPr lang="en-US" dirty="0"/>
          </a:p>
          <a:p>
            <a:r>
              <a:rPr dirty="0"/>
              <a:t>Minimizing complexity </a:t>
            </a:r>
            <a:r>
              <a:rPr lang="en-US" dirty="0"/>
              <a:t>is</a:t>
            </a:r>
            <a:r>
              <a:rPr dirty="0"/>
              <a:t> an important goal for architectural designers.</a:t>
            </a:r>
          </a:p>
          <a:p>
            <a:pPr lvl="1"/>
            <a:r>
              <a:rPr dirty="0"/>
              <a:t>The more complex a system, the more difficult and expensive it is to understand and change. </a:t>
            </a:r>
          </a:p>
          <a:p>
            <a:pPr lvl="1"/>
            <a:r>
              <a:rPr dirty="0"/>
              <a:t>Programmers are more likely to make mistakes and introduce bugs and security vulnerabilities when they are modifying or extending a complex system.</a:t>
            </a:r>
          </a:p>
        </p:txBody>
      </p:sp>
      <p:sp>
        <p:nvSpPr>
          <p:cNvPr id="83" name="Why is architecture important?"/>
          <p:cNvSpPr txBox="1">
            <a:spLocks noGrp="1"/>
          </p:cNvSpPr>
          <p:nvPr>
            <p:ph type="title"/>
          </p:nvPr>
        </p:nvSpPr>
        <p:spPr>
          <a:prstGeom prst="rect">
            <a:avLst/>
          </a:prstGeom>
        </p:spPr>
        <p:txBody>
          <a:bodyPr/>
          <a:lstStyle/>
          <a:p>
            <a:r>
              <a:t>Why is architecture important?</a:t>
            </a:r>
          </a:p>
        </p:txBody>
      </p:sp>
      <p:sp>
        <p:nvSpPr>
          <p:cNvPr id="84" name="Slide Number"/>
          <p:cNvSpPr txBox="1">
            <a:spLocks noGrp="1"/>
          </p:cNvSpPr>
          <p:nvPr>
            <p:ph type="sldNum" sz="quarter" idx="2"/>
          </p:nvPr>
        </p:nvSpPr>
        <p:spPr>
          <a:xfrm>
            <a:off x="12265992" y="9245600"/>
            <a:ext cx="199058" cy="27940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6</a:t>
            </a:fld>
            <a:endParaRPr/>
          </a:p>
        </p:txBody>
      </p:sp>
    </p:spTree>
  </p:cSld>
  <p:clrMapOvr>
    <a:masterClrMapping/>
  </p:clrMapOvr>
  <p:transition spd="me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886A4C7-3991-F876-D989-A77977A4DC53}"/>
              </a:ext>
            </a:extLst>
          </p:cNvPr>
          <p:cNvSpPr>
            <a:spLocks noGrp="1"/>
          </p:cNvSpPr>
          <p:nvPr>
            <p:ph type="body" idx="1"/>
          </p:nvPr>
        </p:nvSpPr>
        <p:spPr/>
        <p:txBody>
          <a:bodyPr lIns="50800" tIns="50800" rIns="50800" bIns="50800" anchor="t">
            <a:normAutofit/>
          </a:bodyPr>
          <a:lstStyle/>
          <a:p>
            <a:pPr marL="192405" indent="-192405"/>
            <a:r>
              <a:rPr lang="en-US" b="1" dirty="0">
                <a:ea typeface="+mj-lt"/>
                <a:cs typeface="+mj-lt"/>
              </a:rPr>
              <a:t>Software System:</a:t>
            </a:r>
            <a:endParaRPr lang="en-US" dirty="0">
              <a:ea typeface="+mj-lt"/>
              <a:cs typeface="+mj-lt"/>
            </a:endParaRPr>
          </a:p>
          <a:p>
            <a:pPr marL="0" indent="0">
              <a:buNone/>
            </a:pPr>
            <a:r>
              <a:rPr lang="en-US" dirty="0">
                <a:ea typeface="+mj-lt"/>
                <a:cs typeface="+mj-lt"/>
              </a:rPr>
              <a:t>The Inventory Management System is designed to streamline the tracking, management, and control of an organization's inventory. This system serves as a centralized platform where businesses can effectively monitor their stock levels, manage orders, and optimize supply chain operations. User access controls and seamless integration with other business systems contribute to enhanced data security and a cohesive workflow. This system is pivotal for businesses seeking efficient inventory operations, accurate order fulfillment, and optimized supply chain processes.</a:t>
            </a:r>
            <a:endParaRPr lang="en-US"/>
          </a:p>
        </p:txBody>
      </p:sp>
      <p:sp>
        <p:nvSpPr>
          <p:cNvPr id="3" name="Title 2">
            <a:extLst>
              <a:ext uri="{FF2B5EF4-FFF2-40B4-BE49-F238E27FC236}">
                <a16:creationId xmlns:a16="http://schemas.microsoft.com/office/drawing/2014/main" id="{75D1BD1C-CE66-4E6E-4D96-5EC466640057}"/>
              </a:ext>
            </a:extLst>
          </p:cNvPr>
          <p:cNvSpPr>
            <a:spLocks noGrp="1"/>
          </p:cNvSpPr>
          <p:nvPr>
            <p:ph type="title"/>
          </p:nvPr>
        </p:nvSpPr>
        <p:spPr/>
        <p:txBody>
          <a:bodyPr lIns="50800" tIns="50800" rIns="50800" bIns="50800" anchor="t">
            <a:normAutofit/>
          </a:bodyPr>
          <a:lstStyle/>
          <a:p>
            <a:pPr algn="l">
              <a:lnSpc>
                <a:spcPct val="107000"/>
              </a:lnSpc>
              <a:spcAft>
                <a:spcPts val="800"/>
              </a:spcAft>
            </a:pPr>
            <a:r>
              <a:rPr lang="en-US" sz="3200" dirty="0">
                <a:solidFill>
                  <a:schemeClr val="tx1"/>
                </a:solidFill>
                <a:latin typeface="Calibri"/>
                <a:cs typeface="Times New Roman"/>
              </a:rPr>
              <a:t>3. Inventory Management System </a:t>
            </a:r>
            <a:endParaRPr lang="en-US" sz="3200">
              <a:solidFill>
                <a:schemeClr val="tx1"/>
              </a:solidFill>
              <a:latin typeface="Calibri"/>
              <a:cs typeface="Times New Roman"/>
            </a:endParaRPr>
          </a:p>
        </p:txBody>
      </p:sp>
    </p:spTree>
    <p:extLst>
      <p:ext uri="{BB962C8B-B14F-4D97-AF65-F5344CB8AC3E}">
        <p14:creationId xmlns:p14="http://schemas.microsoft.com/office/powerpoint/2010/main" val="587473704"/>
      </p:ext>
    </p:extLst>
  </p:cSld>
  <p:clrMapOvr>
    <a:masterClrMapping/>
  </p:clrMapOvr>
  <p:transition spd="me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A41F183-8C5D-1755-8855-C1E51CC4A4D2}"/>
              </a:ext>
            </a:extLst>
          </p:cNvPr>
          <p:cNvSpPr>
            <a:spLocks noGrp="1"/>
          </p:cNvSpPr>
          <p:nvPr>
            <p:ph type="body" idx="1"/>
          </p:nvPr>
        </p:nvSpPr>
        <p:spPr>
          <a:xfrm>
            <a:off x="350157" y="1309327"/>
            <a:ext cx="12304486" cy="7656286"/>
          </a:xfrm>
        </p:spPr>
        <p:txBody>
          <a:bodyPr lIns="50800" tIns="50800" rIns="50800" bIns="50800" anchor="t">
            <a:noAutofit/>
          </a:bodyPr>
          <a:lstStyle/>
          <a:p>
            <a:pPr marL="342900" lvl="0" indent="-342900" algn="just">
              <a:lnSpc>
                <a:spcPct val="107000"/>
              </a:lnSpc>
              <a:spcAft>
                <a:spcPts val="800"/>
              </a:spcAft>
              <a:buFont typeface="+mj-lt"/>
              <a:buAutoNum type="arabicPeriod"/>
            </a:pPr>
            <a:r>
              <a:rPr lang="en-IN" sz="20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Client Tier (User Interface): </a:t>
            </a:r>
            <a:r>
              <a:rPr lang="en-IN" sz="2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Web or desktop interfaces for users to manage inventory, place orders, and track stock levels. Users use an application or website to check product availability, place orders, and monitor inventory status. Users interact with the Inventory Management System through a user-friendly app or desktop interface. They manage inventory, place orders, and monitor stock levels.</a:t>
            </a:r>
          </a:p>
          <a:p>
            <a:pPr lvl="0" algn="just">
              <a:lnSpc>
                <a:spcPct val="107000"/>
              </a:lnSpc>
              <a:spcAft>
                <a:spcPts val="800"/>
              </a:spcAft>
            </a:pPr>
            <a:r>
              <a:rPr lang="en-IN" sz="2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2. </a:t>
            </a:r>
            <a:r>
              <a:rPr lang="en-IN" sz="20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Application Tier (Inventory Management Engine): </a:t>
            </a:r>
            <a:r>
              <a:rPr lang="en-IN" sz="2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Central server hosting the inventory management engine and business logic. The intelligent system that tracks stock levels, processes orders, and manages inventory across multiple locations. The central server processes user requests, manages stock levels, and handles order processing. It ensures efficient inventory management across multiple locations.</a:t>
            </a:r>
          </a:p>
          <a:p>
            <a:pPr lvl="0" algn="just">
              <a:lnSpc>
                <a:spcPct val="107000"/>
              </a:lnSpc>
              <a:spcAft>
                <a:spcPts val="800"/>
              </a:spcAft>
            </a:pPr>
            <a:r>
              <a:rPr lang="en-IN" sz="2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3. </a:t>
            </a:r>
            <a:r>
              <a:rPr lang="en-IN" sz="20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Database Tier (Data Storage): </a:t>
            </a:r>
            <a:r>
              <a:rPr lang="en-IN" sz="2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Server storing product information, stock levels, order records, and supplier details. The secure storage room where product details, stock levels, and order history are stored for efficient inventory management. Product information, stock levels, order records, and supplier details are securely stored on a dedicated server. This ensures data integrity and provides a centralized repository for inventory-related information.</a:t>
            </a:r>
          </a:p>
          <a:p>
            <a:pPr algn="just">
              <a:lnSpc>
                <a:spcPct val="107000"/>
              </a:lnSpc>
              <a:spcAft>
                <a:spcPts val="800"/>
              </a:spcAft>
            </a:pPr>
            <a:r>
              <a:rPr lang="en-IN" sz="2000" dirty="0">
                <a:solidFill>
                  <a:schemeClr val="tx1"/>
                </a:solidFill>
                <a:effectLst/>
                <a:latin typeface="Calibri"/>
                <a:ea typeface="Calibri" panose="020F0502020204030204" pitchFamily="34" charset="0"/>
                <a:cs typeface="Times New Roman"/>
              </a:rPr>
              <a:t>This example demonstrates the multi-tier client-server architecture in the context of an Inventory Management System, highlighting user interactions, inventory tracking, and secure data storage for efficient management of stock and orders.</a:t>
            </a:r>
          </a:p>
        </p:txBody>
      </p:sp>
      <p:sp>
        <p:nvSpPr>
          <p:cNvPr id="4" name="Title 2">
            <a:extLst>
              <a:ext uri="{FF2B5EF4-FFF2-40B4-BE49-F238E27FC236}">
                <a16:creationId xmlns:a16="http://schemas.microsoft.com/office/drawing/2014/main" id="{F7BBB925-1EF4-C80A-00B5-2AB690D86093}"/>
              </a:ext>
            </a:extLst>
          </p:cNvPr>
          <p:cNvSpPr>
            <a:spLocks noGrp="1"/>
          </p:cNvSpPr>
          <p:nvPr>
            <p:ph type="title"/>
          </p:nvPr>
        </p:nvSpPr>
        <p:spPr>
          <a:xfrm>
            <a:off x="146956" y="0"/>
            <a:ext cx="12741729" cy="1098600"/>
          </a:xfrm>
        </p:spPr>
        <p:txBody>
          <a:bodyPr>
            <a:noAutofit/>
          </a:bodyPr>
          <a:lstStyle/>
          <a:p>
            <a:pPr>
              <a:lnSpc>
                <a:spcPct val="107000"/>
              </a:lnSpc>
              <a:spcAft>
                <a:spcPts val="800"/>
              </a:spcAft>
            </a:pPr>
            <a:r>
              <a:rPr lang="en-IN" sz="3200" dirty="0">
                <a:solidFill>
                  <a:schemeClr val="tx1"/>
                </a:solidFill>
                <a:effectLst/>
                <a:latin typeface="Calibri"/>
                <a:ea typeface="Calibri" panose="020F0502020204030204" pitchFamily="34" charset="0"/>
                <a:cs typeface="Times New Roman"/>
              </a:rPr>
              <a:t>3.</a:t>
            </a:r>
            <a:r>
              <a:rPr lang="en-IN" sz="3200" dirty="0">
                <a:solidFill>
                  <a:schemeClr val="tx1"/>
                </a:solidFill>
                <a:latin typeface="Calibri"/>
                <a:ea typeface="Calibri" panose="020F0502020204030204" pitchFamily="34" charset="0"/>
                <a:cs typeface="Times New Roman"/>
              </a:rPr>
              <a:t> </a:t>
            </a:r>
            <a:r>
              <a:rPr lang="en-IN" sz="3200" dirty="0">
                <a:solidFill>
                  <a:schemeClr val="tx1"/>
                </a:solidFill>
                <a:ea typeface="+mj-lt"/>
                <a:cs typeface="+mj-lt"/>
              </a:rPr>
              <a:t>Multi-Tier Client-Server Architecture for </a:t>
            </a:r>
            <a:r>
              <a:rPr lang="en-IN" sz="3200" dirty="0">
                <a:solidFill>
                  <a:schemeClr val="tx1"/>
                </a:solidFill>
                <a:latin typeface="Calibri"/>
                <a:ea typeface="+mj-lt"/>
                <a:cs typeface="Times New Roman"/>
              </a:rPr>
              <a:t>Inventory</a:t>
            </a:r>
            <a:r>
              <a:rPr lang="en-IN" sz="3200" dirty="0">
                <a:solidFill>
                  <a:schemeClr val="tx1"/>
                </a:solidFill>
                <a:effectLst/>
                <a:latin typeface="Calibri"/>
                <a:ea typeface="Calibri" panose="020F0502020204030204" pitchFamily="34" charset="0"/>
                <a:cs typeface="Times New Roman"/>
              </a:rPr>
              <a:t> Management </a:t>
            </a:r>
            <a:endParaRPr lang="en-IN" sz="3200" dirty="0">
              <a:solidFill>
                <a:schemeClr val="tx1"/>
              </a:solidFill>
              <a:effectLst/>
              <a:latin typeface="Calibri"/>
              <a:ea typeface="Calibri" panose="020F0502020204030204" pitchFamily="34" charset="0"/>
              <a:cs typeface="Times New Roman" panose="02020603050405020304" pitchFamily="18" charset="0"/>
            </a:endParaRPr>
          </a:p>
        </p:txBody>
      </p:sp>
      <p:pic>
        <p:nvPicPr>
          <p:cNvPr id="5" name="Picture 4" descr="A diagram of a server&#10;&#10;Description automatically generated">
            <a:extLst>
              <a:ext uri="{FF2B5EF4-FFF2-40B4-BE49-F238E27FC236}">
                <a16:creationId xmlns:a16="http://schemas.microsoft.com/office/drawing/2014/main" id="{BB1DD4B9-141F-9C5B-8774-86DC4456C342}"/>
              </a:ext>
            </a:extLst>
          </p:cNvPr>
          <p:cNvPicPr>
            <a:picLocks noChangeAspect="1"/>
          </p:cNvPicPr>
          <p:nvPr/>
        </p:nvPicPr>
        <p:blipFill>
          <a:blip r:embed="rId2"/>
          <a:stretch>
            <a:fillRect/>
          </a:stretch>
        </p:blipFill>
        <p:spPr>
          <a:xfrm>
            <a:off x="7902267" y="6912553"/>
            <a:ext cx="5059830" cy="2821462"/>
          </a:xfrm>
          <a:prstGeom prst="rect">
            <a:avLst/>
          </a:prstGeom>
        </p:spPr>
      </p:pic>
    </p:spTree>
    <p:extLst>
      <p:ext uri="{BB962C8B-B14F-4D97-AF65-F5344CB8AC3E}">
        <p14:creationId xmlns:p14="http://schemas.microsoft.com/office/powerpoint/2010/main" val="1730479483"/>
      </p:ext>
    </p:extLst>
  </p:cSld>
  <p:clrMapOvr>
    <a:masterClrMapping/>
  </p:clrMapOvr>
  <p:transition spd="me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70B120C-01CC-9F4D-3CA5-70B8398D526A}"/>
              </a:ext>
            </a:extLst>
          </p:cNvPr>
          <p:cNvSpPr>
            <a:spLocks noGrp="1"/>
          </p:cNvSpPr>
          <p:nvPr>
            <p:ph type="body" idx="1"/>
          </p:nvPr>
        </p:nvSpPr>
        <p:spPr/>
        <p:txBody>
          <a:bodyPr lIns="50800" tIns="50800" rIns="50800" bIns="50800" anchor="t">
            <a:normAutofit/>
          </a:bodyPr>
          <a:lstStyle/>
          <a:p>
            <a:r>
              <a:rPr lang="en-US" dirty="0">
                <a:ea typeface="+mj-lt"/>
                <a:cs typeface="+mj-lt"/>
              </a:rPr>
              <a:t>An </a:t>
            </a:r>
            <a:r>
              <a:rPr lang="en-US" dirty="0" err="1">
                <a:ea typeface="+mj-lt"/>
                <a:cs typeface="+mj-lt"/>
              </a:rPr>
              <a:t>iPermit</a:t>
            </a:r>
            <a:r>
              <a:rPr lang="en-US" dirty="0">
                <a:ea typeface="+mj-lt"/>
                <a:cs typeface="+mj-lt"/>
              </a:rPr>
              <a:t> System is an online platform designed to streamline and manage the process of obtaining permits. The </a:t>
            </a:r>
            <a:r>
              <a:rPr lang="en-US" dirty="0" err="1">
                <a:ea typeface="+mj-lt"/>
                <a:cs typeface="+mj-lt"/>
              </a:rPr>
              <a:t>iPermit</a:t>
            </a:r>
            <a:r>
              <a:rPr lang="en-US" dirty="0">
                <a:ea typeface="+mj-lt"/>
                <a:cs typeface="+mj-lt"/>
              </a:rPr>
              <a:t> System revolutionizes permit processes, offering a seamless digital experience for applicants and authorities. Users submit applications, upload documents, and receive automated updates, ensuring efficiency and transparency. The system streamlines approvals, facilitates secure online payments, and maintains a comprehensive digital record for monitoring and reporting, making it indispensable for permit management. The system is typically used in various contexts, such as by local authorities, educational institutions, or organizations that require a structured and efficient way to handle permit requests.</a:t>
            </a:r>
            <a:endParaRPr lang="en-US" dirty="0"/>
          </a:p>
        </p:txBody>
      </p:sp>
      <p:sp>
        <p:nvSpPr>
          <p:cNvPr id="3" name="Title 2">
            <a:extLst>
              <a:ext uri="{FF2B5EF4-FFF2-40B4-BE49-F238E27FC236}">
                <a16:creationId xmlns:a16="http://schemas.microsoft.com/office/drawing/2014/main" id="{23A73803-AC48-012F-D39F-0FD3B2638666}"/>
              </a:ext>
            </a:extLst>
          </p:cNvPr>
          <p:cNvSpPr>
            <a:spLocks noGrp="1"/>
          </p:cNvSpPr>
          <p:nvPr>
            <p:ph type="title"/>
          </p:nvPr>
        </p:nvSpPr>
        <p:spPr/>
        <p:txBody>
          <a:bodyPr/>
          <a:lstStyle/>
          <a:p>
            <a:pPr>
              <a:lnSpc>
                <a:spcPct val="107000"/>
              </a:lnSpc>
              <a:spcAft>
                <a:spcPts val="800"/>
              </a:spcAft>
            </a:pPr>
            <a:r>
              <a:rPr lang="en-US" sz="3200" dirty="0">
                <a:solidFill>
                  <a:schemeClr val="tx1"/>
                </a:solidFill>
                <a:latin typeface="Calibri"/>
                <a:cs typeface="Times New Roman"/>
              </a:rPr>
              <a:t>4. </a:t>
            </a:r>
            <a:r>
              <a:rPr lang="en-US" sz="3200" dirty="0" err="1">
                <a:solidFill>
                  <a:schemeClr val="tx1"/>
                </a:solidFill>
                <a:latin typeface="Calibri"/>
                <a:cs typeface="Times New Roman"/>
              </a:rPr>
              <a:t>IPermit</a:t>
            </a:r>
            <a:r>
              <a:rPr lang="en-US" sz="3200" dirty="0">
                <a:solidFill>
                  <a:schemeClr val="tx1"/>
                </a:solidFill>
                <a:latin typeface="Calibri"/>
                <a:cs typeface="Times New Roman"/>
              </a:rPr>
              <a:t> System</a:t>
            </a:r>
          </a:p>
        </p:txBody>
      </p:sp>
    </p:spTree>
    <p:extLst>
      <p:ext uri="{BB962C8B-B14F-4D97-AF65-F5344CB8AC3E}">
        <p14:creationId xmlns:p14="http://schemas.microsoft.com/office/powerpoint/2010/main" val="2632730639"/>
      </p:ext>
    </p:extLst>
  </p:cSld>
  <p:clrMapOvr>
    <a:masterClrMapping/>
  </p:clrMapOvr>
  <p:transition spd="me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1B8FA82-5148-2301-397C-C54481CBC6FA}"/>
              </a:ext>
            </a:extLst>
          </p:cNvPr>
          <p:cNvSpPr>
            <a:spLocks noGrp="1"/>
          </p:cNvSpPr>
          <p:nvPr>
            <p:ph type="body" idx="1"/>
          </p:nvPr>
        </p:nvSpPr>
        <p:spPr>
          <a:xfrm>
            <a:off x="297301" y="1687809"/>
            <a:ext cx="12185626" cy="6849982"/>
          </a:xfrm>
        </p:spPr>
        <p:txBody>
          <a:bodyPr lIns="50800" tIns="50800" rIns="50800" bIns="50800" anchor="t">
            <a:noAutofit/>
          </a:bodyPr>
          <a:lstStyle/>
          <a:p>
            <a:pPr marL="685800" indent="-192405" algn="just"/>
            <a:r>
              <a:rPr lang="en-IN" sz="2000" b="1" dirty="0">
                <a:solidFill>
                  <a:schemeClr val="tx1"/>
                </a:solidFill>
                <a:effectLst/>
                <a:latin typeface="Calibri"/>
                <a:ea typeface="Calibri" panose="020F0502020204030204" pitchFamily="34" charset="0"/>
                <a:cs typeface="Calibri"/>
              </a:rPr>
              <a:t>Model (Permit Data / Interacts with database):</a:t>
            </a:r>
            <a:r>
              <a:rPr lang="en-IN" sz="2000" dirty="0">
                <a:solidFill>
                  <a:schemeClr val="tx1"/>
                </a:solidFill>
                <a:effectLst/>
                <a:latin typeface="Calibri"/>
                <a:ea typeface="Calibri" panose="020F0502020204030204" pitchFamily="34" charset="0"/>
                <a:cs typeface="Calibri"/>
              </a:rPr>
              <a:t> The Model in the </a:t>
            </a:r>
            <a:r>
              <a:rPr lang="en-IN" sz="2000" dirty="0" err="1">
                <a:solidFill>
                  <a:schemeClr val="tx1"/>
                </a:solidFill>
                <a:effectLst/>
                <a:latin typeface="Calibri"/>
                <a:ea typeface="Calibri" panose="020F0502020204030204" pitchFamily="34" charset="0"/>
                <a:cs typeface="Calibri"/>
              </a:rPr>
              <a:t>iPermit</a:t>
            </a:r>
            <a:r>
              <a:rPr lang="en-IN" sz="2000" dirty="0">
                <a:solidFill>
                  <a:schemeClr val="tx1"/>
                </a:solidFill>
                <a:effectLst/>
                <a:latin typeface="Calibri"/>
                <a:ea typeface="Calibri" panose="020F0502020204030204" pitchFamily="34" charset="0"/>
                <a:cs typeface="Calibri"/>
              </a:rPr>
              <a:t> System manages the permit data, and interactions with the database. It ensures that permit requests are processed accurately, data is validated, and information is securely stored. The brain of the </a:t>
            </a:r>
            <a:r>
              <a:rPr lang="en-IN" sz="2000" dirty="0" err="1">
                <a:solidFill>
                  <a:schemeClr val="tx1"/>
                </a:solidFill>
                <a:effectLst/>
                <a:latin typeface="Calibri"/>
                <a:ea typeface="Calibri" panose="020F0502020204030204" pitchFamily="34" charset="0"/>
                <a:cs typeface="Calibri"/>
              </a:rPr>
              <a:t>iPermit</a:t>
            </a:r>
            <a:r>
              <a:rPr lang="en-IN" sz="2000" dirty="0">
                <a:solidFill>
                  <a:schemeClr val="tx1"/>
                </a:solidFill>
                <a:effectLst/>
                <a:latin typeface="Calibri"/>
                <a:ea typeface="Calibri" panose="020F0502020204030204" pitchFamily="34" charset="0"/>
                <a:cs typeface="Calibri"/>
              </a:rPr>
              <a:t> System that handles permit requests, validates data, and communicates with the database for storage.</a:t>
            </a:r>
            <a:endParaRPr lang="en-US">
              <a:solidFill>
                <a:schemeClr val="tx1"/>
              </a:solidFill>
              <a:latin typeface="Calibri"/>
              <a:cs typeface="Calibri"/>
            </a:endParaRPr>
          </a:p>
          <a:p>
            <a:pPr marL="685800" indent="-192405" algn="just"/>
            <a:r>
              <a:rPr lang="en-IN" sz="2000" b="1" dirty="0">
                <a:solidFill>
                  <a:schemeClr val="tx1"/>
                </a:solidFill>
                <a:effectLst/>
                <a:latin typeface="Calibri"/>
                <a:ea typeface="Calibri" panose="020F0502020204030204" pitchFamily="34" charset="0"/>
                <a:cs typeface="Calibri"/>
              </a:rPr>
              <a:t>View (User Interface):</a:t>
            </a:r>
            <a:r>
              <a:rPr lang="en-IN" sz="2000" dirty="0">
                <a:solidFill>
                  <a:schemeClr val="tx1"/>
                </a:solidFill>
                <a:effectLst/>
                <a:latin typeface="Calibri"/>
                <a:ea typeface="Calibri" panose="020F0502020204030204" pitchFamily="34" charset="0"/>
                <a:cs typeface="Calibri"/>
              </a:rPr>
              <a:t> Users interact with the </a:t>
            </a:r>
            <a:r>
              <a:rPr lang="en-IN" sz="2000" dirty="0" err="1">
                <a:solidFill>
                  <a:schemeClr val="tx1"/>
                </a:solidFill>
                <a:effectLst/>
                <a:latin typeface="Calibri"/>
                <a:ea typeface="Calibri" panose="020F0502020204030204" pitchFamily="34" charset="0"/>
                <a:cs typeface="Calibri"/>
              </a:rPr>
              <a:t>iPermit</a:t>
            </a:r>
            <a:r>
              <a:rPr lang="en-IN" sz="2000" dirty="0">
                <a:solidFill>
                  <a:schemeClr val="tx1"/>
                </a:solidFill>
                <a:effectLst/>
                <a:latin typeface="Calibri"/>
                <a:ea typeface="Calibri" panose="020F0502020204030204" pitchFamily="34" charset="0"/>
                <a:cs typeface="Calibri"/>
              </a:rPr>
              <a:t> System through a user-friendly app or website. The View allows users to submit permit requests, track the status, and receive notifications about their permits. The screens users interact with to fill out permit applications, check the status, and receive updates.</a:t>
            </a:r>
          </a:p>
          <a:p>
            <a:pPr marL="685800" indent="-192405" algn="just"/>
            <a:r>
              <a:rPr lang="en-IN" sz="2000" b="1" dirty="0">
                <a:solidFill>
                  <a:schemeClr val="tx1"/>
                </a:solidFill>
                <a:effectLst/>
                <a:latin typeface="Calibri"/>
                <a:ea typeface="Calibri" panose="020F0502020204030204" pitchFamily="34" charset="0"/>
                <a:cs typeface="Calibri"/>
              </a:rPr>
              <a:t>Controller (Application Logic):</a:t>
            </a:r>
            <a:r>
              <a:rPr lang="en-IN" sz="2000" dirty="0">
                <a:solidFill>
                  <a:schemeClr val="tx1"/>
                </a:solidFill>
                <a:effectLst/>
                <a:latin typeface="Calibri"/>
                <a:ea typeface="Calibri" panose="020F0502020204030204" pitchFamily="34" charset="0"/>
                <a:cs typeface="Calibri"/>
              </a:rPr>
              <a:t> The central server acts as the Controller, coordinating between the Model and View. It handles user input from the View, processes it using the Model's logic, and updates the View accordingly. The Controller ensures a smooth flow of information and actions within the system. The coordinator that takes user input from the view, processes it using the model's logic, and updates the view accordingly.</a:t>
            </a:r>
          </a:p>
        </p:txBody>
      </p:sp>
      <p:sp>
        <p:nvSpPr>
          <p:cNvPr id="3" name="Title 2">
            <a:extLst>
              <a:ext uri="{FF2B5EF4-FFF2-40B4-BE49-F238E27FC236}">
                <a16:creationId xmlns:a16="http://schemas.microsoft.com/office/drawing/2014/main" id="{A078A8C4-72B7-D86A-3B41-70327268EFCF}"/>
              </a:ext>
            </a:extLst>
          </p:cNvPr>
          <p:cNvSpPr>
            <a:spLocks noGrp="1"/>
          </p:cNvSpPr>
          <p:nvPr>
            <p:ph type="title"/>
          </p:nvPr>
        </p:nvSpPr>
        <p:spPr>
          <a:xfrm>
            <a:off x="358759" y="369161"/>
            <a:ext cx="12509500" cy="1098600"/>
          </a:xfrm>
        </p:spPr>
        <p:txBody>
          <a:bodyPr>
            <a:normAutofit fontScale="90000"/>
          </a:bodyPr>
          <a:lstStyle/>
          <a:p>
            <a:r>
              <a:rPr lang="en-IN" dirty="0"/>
              <a:t>4. Model View Controller Architecture -  </a:t>
            </a:r>
            <a:r>
              <a:rPr lang="en-IN" dirty="0" err="1"/>
              <a:t>IPermit</a:t>
            </a:r>
            <a:r>
              <a:rPr lang="en-IN" dirty="0"/>
              <a:t> System</a:t>
            </a:r>
          </a:p>
        </p:txBody>
      </p:sp>
      <p:pic>
        <p:nvPicPr>
          <p:cNvPr id="4" name="Picture 3" descr="A diagram of a software application&#10;&#10;Description automatically generated">
            <a:extLst>
              <a:ext uri="{FF2B5EF4-FFF2-40B4-BE49-F238E27FC236}">
                <a16:creationId xmlns:a16="http://schemas.microsoft.com/office/drawing/2014/main" id="{40F74E59-2A26-7E4C-1FFD-C95F9510E50D}"/>
              </a:ext>
            </a:extLst>
          </p:cNvPr>
          <p:cNvPicPr>
            <a:picLocks noChangeAspect="1"/>
          </p:cNvPicPr>
          <p:nvPr/>
        </p:nvPicPr>
        <p:blipFill>
          <a:blip r:embed="rId2"/>
          <a:stretch>
            <a:fillRect/>
          </a:stretch>
        </p:blipFill>
        <p:spPr>
          <a:xfrm>
            <a:off x="1889464" y="6225408"/>
            <a:ext cx="8822071" cy="2935795"/>
          </a:xfrm>
          <a:prstGeom prst="rect">
            <a:avLst/>
          </a:prstGeom>
        </p:spPr>
      </p:pic>
    </p:spTree>
    <p:extLst>
      <p:ext uri="{BB962C8B-B14F-4D97-AF65-F5344CB8AC3E}">
        <p14:creationId xmlns:p14="http://schemas.microsoft.com/office/powerpoint/2010/main" val="3401429837"/>
      </p:ext>
    </p:extLst>
  </p:cSld>
  <p:clrMapOvr>
    <a:masterClrMapping/>
  </p:clrMapOvr>
  <p:transition spd="me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78065B7-C260-5757-E7E0-F741906A2A8E}"/>
              </a:ext>
            </a:extLst>
          </p:cNvPr>
          <p:cNvSpPr>
            <a:spLocks noGrp="1"/>
          </p:cNvSpPr>
          <p:nvPr>
            <p:ph type="body" idx="1"/>
          </p:nvPr>
        </p:nvSpPr>
        <p:spPr>
          <a:xfrm>
            <a:off x="447845" y="1613730"/>
            <a:ext cx="11857881" cy="7197230"/>
          </a:xfrm>
        </p:spPr>
        <p:txBody>
          <a:bodyPr/>
          <a:lstStyle/>
          <a:p>
            <a:pPr marL="342900" lvl="0" indent="-342900" algn="just">
              <a:lnSpc>
                <a:spcPct val="107000"/>
              </a:lnSpc>
              <a:buFont typeface="Wingdings" panose="05000000000000000000" pitchFamily="2" charset="2"/>
              <a:buChar char=""/>
            </a:pPr>
            <a:r>
              <a:rPr lang="en-IN" sz="1800" b="1" dirty="0">
                <a:effectLst/>
                <a:latin typeface="Calibri" panose="020F0502020204030204" pitchFamily="34" charset="0"/>
                <a:ea typeface="Calibri" panose="020F0502020204030204" pitchFamily="34" charset="0"/>
                <a:cs typeface="Times New Roman" panose="02020603050405020304" pitchFamily="18" charset="0"/>
              </a:rPr>
              <a:t>Component Isolation:</a:t>
            </a:r>
            <a:r>
              <a:rPr lang="en-IN" sz="1800" dirty="0">
                <a:effectLst/>
                <a:latin typeface="Calibri" panose="020F0502020204030204" pitchFamily="34" charset="0"/>
                <a:ea typeface="Calibri" panose="020F0502020204030204" pitchFamily="34" charset="0"/>
                <a:cs typeface="Times New Roman" panose="02020603050405020304" pitchFamily="18" charset="0"/>
              </a:rPr>
              <a:t> Permit data management and business logic (Model) are handled independently from user interfaces (View) and application logic (Controller). This separation makes the system modular, easier to understand, and maintain.</a:t>
            </a:r>
          </a:p>
          <a:p>
            <a:pPr marL="342900" lvl="0" indent="-342900" algn="just">
              <a:lnSpc>
                <a:spcPct val="107000"/>
              </a:lnSpc>
              <a:buFont typeface="Wingdings" panose="05000000000000000000" pitchFamily="2" charset="2"/>
              <a:buChar char=""/>
            </a:pPr>
            <a:r>
              <a:rPr lang="en-IN" sz="1800" b="1" dirty="0">
                <a:effectLst/>
                <a:latin typeface="Calibri" panose="020F0502020204030204" pitchFamily="34" charset="0"/>
                <a:ea typeface="Calibri" panose="020F0502020204030204" pitchFamily="34" charset="0"/>
                <a:cs typeface="Times New Roman" panose="02020603050405020304" pitchFamily="18" charset="0"/>
              </a:rPr>
              <a:t>Scalability and Reusability:</a:t>
            </a:r>
            <a:r>
              <a:rPr lang="en-IN" sz="1800" dirty="0">
                <a:effectLst/>
                <a:latin typeface="Calibri" panose="020F0502020204030204" pitchFamily="34" charset="0"/>
                <a:ea typeface="Calibri" panose="020F0502020204030204" pitchFamily="34" charset="0"/>
                <a:cs typeface="Times New Roman" panose="02020603050405020304" pitchFamily="18" charset="0"/>
              </a:rPr>
              <a:t> As the </a:t>
            </a:r>
            <a:r>
              <a:rPr lang="en-IN" sz="1800" dirty="0" err="1">
                <a:latin typeface="Calibri" panose="020F0502020204030204" pitchFamily="34" charset="0"/>
                <a:ea typeface="Calibri" panose="020F0502020204030204" pitchFamily="34" charset="0"/>
                <a:cs typeface="Times New Roman" panose="02020603050405020304" pitchFamily="18" charset="0"/>
              </a:rPr>
              <a:t>I</a:t>
            </a:r>
            <a:r>
              <a:rPr lang="en-IN" sz="1800" dirty="0" err="1">
                <a:effectLst/>
                <a:latin typeface="Calibri" panose="020F0502020204030204" pitchFamily="34" charset="0"/>
                <a:ea typeface="Calibri" panose="020F0502020204030204" pitchFamily="34" charset="0"/>
                <a:cs typeface="Times New Roman" panose="02020603050405020304" pitchFamily="18" charset="0"/>
              </a:rPr>
              <a:t>Permit</a:t>
            </a:r>
            <a:r>
              <a:rPr lang="en-IN" sz="1800" dirty="0">
                <a:effectLst/>
                <a:latin typeface="Calibri" panose="020F0502020204030204" pitchFamily="34" charset="0"/>
                <a:ea typeface="Calibri" panose="020F0502020204030204" pitchFamily="34" charset="0"/>
                <a:cs typeface="Times New Roman" panose="02020603050405020304" pitchFamily="18" charset="0"/>
              </a:rPr>
              <a:t> System evolves, developers can scale or modify the Model, View, or Controller without affecting the other components. This makes it easier to adapt to changing permit requirements or user interface enhancements.</a:t>
            </a:r>
          </a:p>
          <a:p>
            <a:pPr marL="342900" lvl="0" indent="-342900" algn="just">
              <a:lnSpc>
                <a:spcPct val="107000"/>
              </a:lnSpc>
              <a:buFont typeface="Wingdings" panose="05000000000000000000" pitchFamily="2" charset="2"/>
              <a:buChar char=""/>
            </a:pPr>
            <a:r>
              <a:rPr lang="en-IN" sz="1800" b="1" dirty="0">
                <a:effectLst/>
                <a:latin typeface="Calibri" panose="020F0502020204030204" pitchFamily="34" charset="0"/>
                <a:ea typeface="Calibri" panose="020F0502020204030204" pitchFamily="34" charset="0"/>
                <a:cs typeface="Times New Roman" panose="02020603050405020304" pitchFamily="18" charset="0"/>
              </a:rPr>
              <a:t>Maintainability and Testability:</a:t>
            </a:r>
            <a:r>
              <a:rPr lang="en-IN" sz="1800" dirty="0">
                <a:effectLst/>
                <a:latin typeface="Calibri" panose="020F0502020204030204" pitchFamily="34" charset="0"/>
                <a:ea typeface="Calibri" panose="020F0502020204030204" pitchFamily="34" charset="0"/>
                <a:cs typeface="Times New Roman" panose="02020603050405020304" pitchFamily="18" charset="0"/>
              </a:rPr>
              <a:t> Maintenance becomes more straightforward since modifications to the permit data logic (Model) or user interface (View) won't impact the entire system. Additionally, testing becomes more efficient as individual components can be tested in isolation.</a:t>
            </a:r>
          </a:p>
          <a:p>
            <a:pPr marL="342900" lvl="0" indent="-342900" algn="just">
              <a:lnSpc>
                <a:spcPct val="107000"/>
              </a:lnSpc>
              <a:buFont typeface="Wingdings" panose="05000000000000000000" pitchFamily="2" charset="2"/>
              <a:buChar char=""/>
            </a:pPr>
            <a:r>
              <a:rPr lang="en-IN" sz="1800" b="1" dirty="0">
                <a:effectLst/>
                <a:latin typeface="Calibri" panose="020F0502020204030204" pitchFamily="34" charset="0"/>
                <a:ea typeface="Calibri" panose="020F0502020204030204" pitchFamily="34" charset="0"/>
                <a:cs typeface="Times New Roman" panose="02020603050405020304" pitchFamily="18" charset="0"/>
              </a:rPr>
              <a:t>User Interface Flexibility: </a:t>
            </a:r>
            <a:r>
              <a:rPr lang="en-IN" sz="1800" dirty="0">
                <a:effectLst/>
                <a:latin typeface="Calibri" panose="020F0502020204030204" pitchFamily="34" charset="0"/>
                <a:ea typeface="Calibri" panose="020F0502020204030204" pitchFamily="34" charset="0"/>
                <a:cs typeface="Times New Roman" panose="02020603050405020304" pitchFamily="18" charset="0"/>
              </a:rPr>
              <a:t>The </a:t>
            </a:r>
            <a:r>
              <a:rPr lang="en-IN" sz="1800" dirty="0" err="1">
                <a:latin typeface="Calibri" panose="020F0502020204030204" pitchFamily="34" charset="0"/>
                <a:ea typeface="Calibri" panose="020F0502020204030204" pitchFamily="34" charset="0"/>
                <a:cs typeface="Times New Roman" panose="02020603050405020304" pitchFamily="18" charset="0"/>
              </a:rPr>
              <a:t>I</a:t>
            </a:r>
            <a:r>
              <a:rPr lang="en-IN" sz="1800" dirty="0" err="1">
                <a:effectLst/>
                <a:latin typeface="Calibri" panose="020F0502020204030204" pitchFamily="34" charset="0"/>
                <a:ea typeface="Calibri" panose="020F0502020204030204" pitchFamily="34" charset="0"/>
                <a:cs typeface="Times New Roman" panose="02020603050405020304" pitchFamily="18" charset="0"/>
              </a:rPr>
              <a:t>Permit</a:t>
            </a:r>
            <a:r>
              <a:rPr lang="en-IN" sz="1800" dirty="0">
                <a:effectLst/>
                <a:latin typeface="Calibri" panose="020F0502020204030204" pitchFamily="34" charset="0"/>
                <a:ea typeface="Calibri" panose="020F0502020204030204" pitchFamily="34" charset="0"/>
                <a:cs typeface="Times New Roman" panose="02020603050405020304" pitchFamily="18" charset="0"/>
              </a:rPr>
              <a:t> System can have various interfaces (web, mobile) presenting permit information in a way that suits each platform. The View component can be adapted or extended without affecting the underlying permit data management (Model) or application logic (Controller).</a:t>
            </a:r>
          </a:p>
          <a:p>
            <a:pPr marL="342900" lvl="0" indent="-342900" algn="just">
              <a:lnSpc>
                <a:spcPct val="107000"/>
              </a:lnSpc>
              <a:spcAft>
                <a:spcPts val="800"/>
              </a:spcAft>
              <a:buFont typeface="Wingdings" panose="05000000000000000000" pitchFamily="2" charset="2"/>
              <a:buChar char=""/>
            </a:pPr>
            <a:r>
              <a:rPr lang="en-IN" sz="1800" b="1" dirty="0">
                <a:effectLst/>
                <a:latin typeface="Calibri" panose="020F0502020204030204" pitchFamily="34" charset="0"/>
                <a:ea typeface="Calibri" panose="020F0502020204030204" pitchFamily="34" charset="0"/>
                <a:cs typeface="Times New Roman" panose="02020603050405020304" pitchFamily="18" charset="0"/>
              </a:rPr>
              <a:t>Improved Collaboration:</a:t>
            </a:r>
            <a:r>
              <a:rPr lang="en-IN" sz="1800" dirty="0">
                <a:effectLst/>
                <a:latin typeface="Calibri" panose="020F0502020204030204" pitchFamily="34" charset="0"/>
                <a:ea typeface="Calibri" panose="020F0502020204030204" pitchFamily="34" charset="0"/>
                <a:cs typeface="Times New Roman" panose="02020603050405020304" pitchFamily="18" charset="0"/>
              </a:rPr>
              <a:t> Developers working on permit data logic can collaborate independently of those working on user interfaces or application logic. This division of labour enhances productivity and allows for parallel development.</a:t>
            </a:r>
          </a:p>
          <a:p>
            <a:pPr algn="just"/>
            <a:endParaRPr lang="en-IN" dirty="0"/>
          </a:p>
        </p:txBody>
      </p:sp>
      <p:sp>
        <p:nvSpPr>
          <p:cNvPr id="3" name="Title 2">
            <a:extLst>
              <a:ext uri="{FF2B5EF4-FFF2-40B4-BE49-F238E27FC236}">
                <a16:creationId xmlns:a16="http://schemas.microsoft.com/office/drawing/2014/main" id="{6D2EAFC7-827B-FF7B-056C-FA2C9F4E924F}"/>
              </a:ext>
            </a:extLst>
          </p:cNvPr>
          <p:cNvSpPr>
            <a:spLocks noGrp="1"/>
          </p:cNvSpPr>
          <p:nvPr>
            <p:ph type="title"/>
          </p:nvPr>
        </p:nvSpPr>
        <p:spPr>
          <a:xfrm>
            <a:off x="447003" y="360461"/>
            <a:ext cx="12014200" cy="1098600"/>
          </a:xfrm>
        </p:spPr>
        <p:txBody>
          <a:bodyPr lIns="50800" tIns="50800" rIns="50800" bIns="50800" anchor="t">
            <a:normAutofit/>
          </a:bodyPr>
          <a:lstStyle/>
          <a:p>
            <a:pPr algn="l"/>
            <a:r>
              <a:rPr lang="en-IN" sz="3200" dirty="0">
                <a:latin typeface="Calibri" panose="020F0502020204030204" pitchFamily="34" charset="0"/>
                <a:ea typeface="Calibri" panose="020F0502020204030204" pitchFamily="34" charset="0"/>
                <a:cs typeface="Calibri" panose="020F0502020204030204" pitchFamily="34" charset="0"/>
              </a:rPr>
              <a:t>Justification for MVC in </a:t>
            </a:r>
            <a:r>
              <a:rPr lang="en-IN" sz="3200" dirty="0" err="1">
                <a:latin typeface="Calibri" panose="020F0502020204030204" pitchFamily="34" charset="0"/>
                <a:ea typeface="Calibri" panose="020F0502020204030204" pitchFamily="34" charset="0"/>
                <a:cs typeface="Calibri" panose="020F0502020204030204" pitchFamily="34" charset="0"/>
              </a:rPr>
              <a:t>Ipermit</a:t>
            </a:r>
            <a:r>
              <a:rPr lang="en-IN" sz="3200" dirty="0">
                <a:latin typeface="Calibri" panose="020F0502020204030204" pitchFamily="34" charset="0"/>
                <a:ea typeface="Calibri" panose="020F0502020204030204" pitchFamily="34" charset="0"/>
                <a:cs typeface="Calibri" panose="020F0502020204030204" pitchFamily="34" charset="0"/>
              </a:rPr>
              <a:t>: </a:t>
            </a:r>
            <a:endParaRPr lang="en-US"/>
          </a:p>
        </p:txBody>
      </p:sp>
    </p:spTree>
    <p:extLst>
      <p:ext uri="{BB962C8B-B14F-4D97-AF65-F5344CB8AC3E}">
        <p14:creationId xmlns:p14="http://schemas.microsoft.com/office/powerpoint/2010/main" val="39563484"/>
      </p:ext>
    </p:extLst>
  </p:cSld>
  <p:clrMapOvr>
    <a:masterClrMapping/>
  </p:clrMapOvr>
  <p:transition spd="me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6959A41-848B-A6B4-969E-DEF0386A0942}"/>
              </a:ext>
            </a:extLst>
          </p:cNvPr>
          <p:cNvSpPr>
            <a:spLocks noGrp="1"/>
          </p:cNvSpPr>
          <p:nvPr>
            <p:ph type="body" idx="1"/>
          </p:nvPr>
        </p:nvSpPr>
        <p:spPr/>
        <p:txBody>
          <a:bodyPr lIns="50800" tIns="50800" rIns="50800" bIns="50800" anchor="t">
            <a:normAutofit/>
          </a:bodyPr>
          <a:lstStyle/>
          <a:p>
            <a:pPr marL="192405" indent="-192405" algn="just"/>
            <a:r>
              <a:rPr lang="en-IN" sz="2000" dirty="0">
                <a:effectLst/>
                <a:latin typeface="Calibri"/>
                <a:ea typeface="Calibri" panose="020F0502020204030204" pitchFamily="34" charset="0"/>
                <a:cs typeface="Times New Roman"/>
              </a:rPr>
              <a:t>A Ticketing System is a digital platform designed to efficiently manage and streamline the process of handling service requests, support issues, or inquiries. It serves as a centralized hub where users can submit, track, and resolve various types of tickets or requests. The system is commonly used in customer support, IT help desks, and environments to ensure a structured and organized approach to handling user queries.</a:t>
            </a:r>
            <a:endParaRPr lang="en-US" dirty="0">
              <a:latin typeface="Calibri"/>
              <a:cs typeface="Times New Roman"/>
            </a:endParaRPr>
          </a:p>
          <a:p>
            <a:pPr algn="just">
              <a:buFont typeface="Wingdings" panose="05000000000000000000" pitchFamily="2" charset="2"/>
              <a:buChar char="v"/>
            </a:pPr>
            <a:r>
              <a:rPr lang="en-IN" sz="2400" b="1" u="sng" dirty="0">
                <a:latin typeface="Calibri" panose="020F0502020204030204" pitchFamily="34" charset="0"/>
                <a:ea typeface="Calibri" panose="020F0502020204030204" pitchFamily="34" charset="0"/>
                <a:cs typeface="Times New Roman" panose="02020603050405020304" pitchFamily="18" charset="0"/>
              </a:rPr>
              <a:t> Service Oriented Architecture Explanation:</a:t>
            </a:r>
            <a:endParaRPr lang="en-IN" sz="2400" b="1" u="sng"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IN" sz="2000" b="1" dirty="0">
                <a:effectLst/>
                <a:latin typeface="Calibri" panose="020F0502020204030204" pitchFamily="34" charset="0"/>
                <a:ea typeface="Calibri" panose="020F0502020204030204" pitchFamily="34" charset="0"/>
                <a:cs typeface="Times New Roman" panose="02020603050405020304" pitchFamily="18" charset="0"/>
              </a:rPr>
              <a:t>Services (Functional Components): </a:t>
            </a:r>
            <a:r>
              <a:rPr lang="en-IN" sz="2000" dirty="0">
                <a:effectLst/>
                <a:latin typeface="Calibri" panose="020F0502020204030204" pitchFamily="34" charset="0"/>
                <a:ea typeface="Calibri" panose="020F0502020204030204" pitchFamily="34" charset="0"/>
                <a:cs typeface="Times New Roman" panose="02020603050405020304" pitchFamily="18" charset="0"/>
              </a:rPr>
              <a:t>The Ticketing System is broken down into independent services, each responsible for a specific function. For example, one service might handle ticket creation, another manages status updates, and so on. This modular approach allows for flexibility and scalability.</a:t>
            </a:r>
          </a:p>
          <a:p>
            <a:pPr algn="just">
              <a:lnSpc>
                <a:spcPct val="107000"/>
              </a:lnSpc>
              <a:spcAft>
                <a:spcPts val="800"/>
              </a:spcAft>
            </a:pPr>
            <a:r>
              <a:rPr lang="en-IN" sz="2000" b="1" dirty="0">
                <a:effectLst/>
                <a:latin typeface="Calibri" panose="020F0502020204030204" pitchFamily="34" charset="0"/>
                <a:ea typeface="Calibri" panose="020F0502020204030204" pitchFamily="34" charset="0"/>
                <a:cs typeface="Times New Roman" panose="02020603050405020304" pitchFamily="18" charset="0"/>
              </a:rPr>
              <a:t>Service Registry (Directory of Services): </a:t>
            </a:r>
            <a:r>
              <a:rPr lang="en-IN" sz="2000" dirty="0">
                <a:effectLst/>
                <a:latin typeface="Calibri" panose="020F0502020204030204" pitchFamily="34" charset="0"/>
                <a:ea typeface="Calibri" panose="020F0502020204030204" pitchFamily="34" charset="0"/>
                <a:cs typeface="Times New Roman" panose="02020603050405020304" pitchFamily="18" charset="0"/>
              </a:rPr>
              <a:t>The Service Registry acts as a centralized directory that keeps track of all available services within the system. It helps components discover and communicate with each other efficiently. A master list that tells the system which services are available and what tasks they can perform.</a:t>
            </a:r>
          </a:p>
          <a:p>
            <a:pPr algn="just">
              <a:lnSpc>
                <a:spcPct val="107000"/>
              </a:lnSpc>
              <a:spcAft>
                <a:spcPts val="800"/>
              </a:spcAft>
            </a:pPr>
            <a:r>
              <a:rPr lang="en-IN" sz="2000" b="1" dirty="0">
                <a:effectLst/>
                <a:latin typeface="Calibri" panose="020F0502020204030204" pitchFamily="34" charset="0"/>
                <a:ea typeface="Calibri" panose="020F0502020204030204" pitchFamily="34" charset="0"/>
                <a:cs typeface="Times New Roman" panose="02020603050405020304" pitchFamily="18" charset="0"/>
              </a:rPr>
              <a:t> Service Consumer (User Interface): </a:t>
            </a:r>
            <a:r>
              <a:rPr lang="en-IN" sz="2000" dirty="0">
                <a:effectLst/>
                <a:latin typeface="Calibri" panose="020F0502020204030204" pitchFamily="34" charset="0"/>
                <a:ea typeface="Calibri" panose="020F0502020204030204" pitchFamily="34" charset="0"/>
                <a:cs typeface="Times New Roman" panose="02020603050405020304" pitchFamily="18" charset="0"/>
              </a:rPr>
              <a:t>Users interact with the Ticketing System through a user-friendly app or website. This component, known as the Service Consumer, connects with the relevant services to create tickets, check status, and manage support requests.</a:t>
            </a:r>
          </a:p>
          <a:p>
            <a:pPr algn="just"/>
            <a:endParaRPr lang="en-IN" sz="2000" dirty="0"/>
          </a:p>
        </p:txBody>
      </p:sp>
      <p:sp>
        <p:nvSpPr>
          <p:cNvPr id="3" name="Title 2">
            <a:extLst>
              <a:ext uri="{FF2B5EF4-FFF2-40B4-BE49-F238E27FC236}">
                <a16:creationId xmlns:a16="http://schemas.microsoft.com/office/drawing/2014/main" id="{64F0893C-6C03-D65D-C841-69BC4ED70E3E}"/>
              </a:ext>
            </a:extLst>
          </p:cNvPr>
          <p:cNvSpPr>
            <a:spLocks noGrp="1"/>
          </p:cNvSpPr>
          <p:nvPr>
            <p:ph type="title"/>
          </p:nvPr>
        </p:nvSpPr>
        <p:spPr/>
        <p:txBody>
          <a:bodyPr lIns="50800" tIns="50800" rIns="50800" bIns="50800" anchor="t">
            <a:normAutofit/>
          </a:bodyPr>
          <a:lstStyle/>
          <a:p>
            <a:pPr algn="l"/>
            <a:r>
              <a:rPr lang="en-IN" dirty="0"/>
              <a:t>5. Ticketing System</a:t>
            </a:r>
            <a:endParaRPr lang="en-US" dirty="0"/>
          </a:p>
        </p:txBody>
      </p:sp>
    </p:spTree>
    <p:extLst>
      <p:ext uri="{BB962C8B-B14F-4D97-AF65-F5344CB8AC3E}">
        <p14:creationId xmlns:p14="http://schemas.microsoft.com/office/powerpoint/2010/main" val="3230538259"/>
      </p:ext>
    </p:extLst>
  </p:cSld>
  <p:clrMapOvr>
    <a:masterClrMapping/>
  </p:clrMapOvr>
  <p:transition spd="me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180388D-595B-3CD7-3628-7D1EE797C693}"/>
              </a:ext>
            </a:extLst>
          </p:cNvPr>
          <p:cNvSpPr>
            <a:spLocks noGrp="1"/>
          </p:cNvSpPr>
          <p:nvPr>
            <p:ph type="body" idx="1"/>
          </p:nvPr>
        </p:nvSpPr>
        <p:spPr>
          <a:xfrm>
            <a:off x="319605" y="685439"/>
            <a:ext cx="12540052" cy="7789976"/>
          </a:xfrm>
        </p:spPr>
        <p:txBody>
          <a:bodyPr/>
          <a:lstStyle/>
          <a:p>
            <a:pPr marL="342900" lvl="0" indent="-342900" algn="just">
              <a:lnSpc>
                <a:spcPct val="107000"/>
              </a:lnSpc>
              <a:spcAft>
                <a:spcPts val="800"/>
              </a:spcAft>
              <a:buFont typeface="+mj-lt"/>
              <a:buAutoNum type="arabicPeriod"/>
              <a:tabLst>
                <a:tab pos="457200" algn="l"/>
              </a:tabLst>
            </a:pPr>
            <a:r>
              <a:rPr lang="en-IN" sz="1800" b="1" dirty="0">
                <a:solidFill>
                  <a:schemeClr val="tx1"/>
                </a:solidFill>
                <a:effectLst/>
                <a:latin typeface="Calibri" panose="020F0502020204030204" pitchFamily="34" charset="0"/>
                <a:ea typeface="Calibri" panose="020F0502020204030204" pitchFamily="34" charset="0"/>
                <a:cs typeface="Calibri" panose="020F0502020204030204" pitchFamily="34" charset="0"/>
              </a:rPr>
              <a:t>Flexibility and Scalability:</a:t>
            </a:r>
            <a:r>
              <a:rPr lang="en-IN" sz="18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 As the ticketing system evolves, new services can be added or modified without affecting the entire system. This flexibility supports the growth and adaptation of the system over time.</a:t>
            </a:r>
          </a:p>
          <a:p>
            <a:pPr marL="342900" lvl="0" indent="-342900" algn="just">
              <a:lnSpc>
                <a:spcPct val="107000"/>
              </a:lnSpc>
              <a:spcAft>
                <a:spcPts val="800"/>
              </a:spcAft>
              <a:buFont typeface="+mj-lt"/>
              <a:buAutoNum type="arabicPeriod"/>
              <a:tabLst>
                <a:tab pos="457200" algn="l"/>
              </a:tabLst>
            </a:pPr>
            <a:r>
              <a:rPr lang="en-IN" sz="1800" b="1" dirty="0">
                <a:solidFill>
                  <a:schemeClr val="tx1"/>
                </a:solidFill>
                <a:effectLst/>
                <a:latin typeface="Calibri" panose="020F0502020204030204" pitchFamily="34" charset="0"/>
                <a:ea typeface="Calibri" panose="020F0502020204030204" pitchFamily="34" charset="0"/>
                <a:cs typeface="Calibri" panose="020F0502020204030204" pitchFamily="34" charset="0"/>
              </a:rPr>
              <a:t>Interoperability: </a:t>
            </a:r>
            <a:r>
              <a:rPr lang="en-IN" sz="18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Different services, such as ticket creation and status updates, can work together cohesively, enhancing the overall functionality of the ticketing system.</a:t>
            </a:r>
          </a:p>
          <a:p>
            <a:pPr marL="342900" lvl="0" indent="-342900" algn="just">
              <a:lnSpc>
                <a:spcPct val="107000"/>
              </a:lnSpc>
              <a:spcAft>
                <a:spcPts val="800"/>
              </a:spcAft>
              <a:buFont typeface="+mj-lt"/>
              <a:buAutoNum type="arabicPeriod"/>
              <a:tabLst>
                <a:tab pos="457200" algn="l"/>
              </a:tabLst>
            </a:pPr>
            <a:r>
              <a:rPr lang="en-IN" sz="1800" b="1" dirty="0">
                <a:solidFill>
                  <a:schemeClr val="tx1"/>
                </a:solidFill>
                <a:effectLst/>
                <a:latin typeface="Calibri" panose="020F0502020204030204" pitchFamily="34" charset="0"/>
                <a:ea typeface="Calibri" panose="020F0502020204030204" pitchFamily="34" charset="0"/>
                <a:cs typeface="Calibri" panose="020F0502020204030204" pitchFamily="34" charset="0"/>
              </a:rPr>
              <a:t>Reusability of Services:</a:t>
            </a:r>
            <a:r>
              <a:rPr lang="en-IN" sz="18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 Common functionalities, like user authentication or notification services, can be reused across various parts of the ticketing system, reducing redundancy and improving maintenance.</a:t>
            </a:r>
          </a:p>
          <a:p>
            <a:pPr marL="342900" lvl="0" indent="-342900" algn="just">
              <a:lnSpc>
                <a:spcPct val="107000"/>
              </a:lnSpc>
              <a:spcAft>
                <a:spcPts val="800"/>
              </a:spcAft>
              <a:buFont typeface="+mj-lt"/>
              <a:buAutoNum type="arabicPeriod"/>
              <a:tabLst>
                <a:tab pos="457200" algn="l"/>
              </a:tabLst>
            </a:pPr>
            <a:r>
              <a:rPr lang="en-IN" sz="1800" b="1" dirty="0">
                <a:solidFill>
                  <a:schemeClr val="tx1"/>
                </a:solidFill>
                <a:effectLst/>
                <a:latin typeface="Calibri" panose="020F0502020204030204" pitchFamily="34" charset="0"/>
                <a:ea typeface="Calibri" panose="020F0502020204030204" pitchFamily="34" charset="0"/>
                <a:cs typeface="Calibri" panose="020F0502020204030204" pitchFamily="34" charset="0"/>
              </a:rPr>
              <a:t>Easier Maintenance:</a:t>
            </a:r>
            <a:r>
              <a:rPr lang="en-IN" sz="18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 Developers can make changes or improvements to specific services without disrupting the entire system, making maintenance more efficient and manageable.</a:t>
            </a:r>
          </a:p>
          <a:p>
            <a:pPr marL="342900" lvl="0" indent="-342900" algn="just">
              <a:lnSpc>
                <a:spcPct val="107000"/>
              </a:lnSpc>
              <a:spcAft>
                <a:spcPts val="800"/>
              </a:spcAft>
              <a:buFont typeface="+mj-lt"/>
              <a:buAutoNum type="arabicPeriod"/>
              <a:tabLst>
                <a:tab pos="457200" algn="l"/>
              </a:tabLst>
            </a:pPr>
            <a:r>
              <a:rPr lang="en-IN" sz="1800" b="1" dirty="0">
                <a:solidFill>
                  <a:schemeClr val="tx1"/>
                </a:solidFill>
                <a:effectLst/>
                <a:latin typeface="Calibri" panose="020F0502020204030204" pitchFamily="34" charset="0"/>
                <a:ea typeface="Calibri" panose="020F0502020204030204" pitchFamily="34" charset="0"/>
                <a:cs typeface="Calibri" panose="020F0502020204030204" pitchFamily="34" charset="0"/>
              </a:rPr>
              <a:t>Scalable User Interface:</a:t>
            </a:r>
            <a:r>
              <a:rPr lang="en-IN" sz="18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 As new features or functionalities are introduced, the user interface can seamlessly integrate with additional services, providing an enhanced experience for users.</a:t>
            </a:r>
          </a:p>
          <a:p>
            <a:pPr algn="just"/>
            <a:endParaRPr lang="en-IN"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p:sp>
        <p:nvSpPr>
          <p:cNvPr id="3" name="Title 2">
            <a:extLst>
              <a:ext uri="{FF2B5EF4-FFF2-40B4-BE49-F238E27FC236}">
                <a16:creationId xmlns:a16="http://schemas.microsoft.com/office/drawing/2014/main" id="{D779C4D4-3AA0-B250-9448-C747F24B18F2}"/>
              </a:ext>
            </a:extLst>
          </p:cNvPr>
          <p:cNvSpPr>
            <a:spLocks noGrp="1"/>
          </p:cNvSpPr>
          <p:nvPr>
            <p:ph type="title"/>
          </p:nvPr>
        </p:nvSpPr>
        <p:spPr>
          <a:xfrm>
            <a:off x="-2451100" y="92692"/>
            <a:ext cx="12014200" cy="1098600"/>
          </a:xfrm>
        </p:spPr>
        <p:txBody>
          <a:bodyPr>
            <a:normAutofit/>
          </a:bodyPr>
          <a:lstStyle/>
          <a:p>
            <a:pPr marL="457200" indent="-457200">
              <a:buFont typeface="Wingdings" panose="05000000000000000000" pitchFamily="2" charset="2"/>
              <a:buChar char="v"/>
            </a:pPr>
            <a:r>
              <a:rPr lang="en-IN" sz="2800" dirty="0">
                <a:latin typeface="Calibri" panose="020F0502020204030204" pitchFamily="34" charset="0"/>
                <a:ea typeface="Calibri" panose="020F0502020204030204" pitchFamily="34" charset="0"/>
                <a:cs typeface="Calibri" panose="020F0502020204030204" pitchFamily="34" charset="0"/>
              </a:rPr>
              <a:t>Justification for SOA in Ticketing System:</a:t>
            </a:r>
          </a:p>
        </p:txBody>
      </p:sp>
      <p:pic>
        <p:nvPicPr>
          <p:cNvPr id="5" name="Picture 4">
            <a:extLst>
              <a:ext uri="{FF2B5EF4-FFF2-40B4-BE49-F238E27FC236}">
                <a16:creationId xmlns:a16="http://schemas.microsoft.com/office/drawing/2014/main" id="{3B2DEA43-7737-82A4-42BC-8DB783C01C77}"/>
              </a:ext>
            </a:extLst>
          </p:cNvPr>
          <p:cNvPicPr>
            <a:picLocks noChangeAspect="1"/>
          </p:cNvPicPr>
          <p:nvPr/>
        </p:nvPicPr>
        <p:blipFill>
          <a:blip r:embed="rId2"/>
          <a:stretch>
            <a:fillRect/>
          </a:stretch>
        </p:blipFill>
        <p:spPr>
          <a:xfrm>
            <a:off x="740424" y="5543870"/>
            <a:ext cx="11948203" cy="4009182"/>
          </a:xfrm>
          <a:prstGeom prst="rect">
            <a:avLst/>
          </a:prstGeom>
        </p:spPr>
      </p:pic>
    </p:spTree>
    <p:extLst>
      <p:ext uri="{BB962C8B-B14F-4D97-AF65-F5344CB8AC3E}">
        <p14:creationId xmlns:p14="http://schemas.microsoft.com/office/powerpoint/2010/main" val="1694086518"/>
      </p:ext>
    </p:extLst>
  </p:cSld>
  <p:clrMapOvr>
    <a:masterClrMapping/>
  </p:clrMapOvr>
  <p:transition spd="me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6EDA0F-7DB9-DCBD-36E5-1712035D7BA2}"/>
              </a:ext>
            </a:extLst>
          </p:cNvPr>
          <p:cNvSpPr>
            <a:spLocks noGrp="1"/>
          </p:cNvSpPr>
          <p:nvPr>
            <p:ph type="title"/>
          </p:nvPr>
        </p:nvSpPr>
        <p:spPr>
          <a:xfrm>
            <a:off x="851323" y="194699"/>
            <a:ext cx="10929097" cy="1254817"/>
          </a:xfrm>
        </p:spPr>
        <p:txBody>
          <a:bodyPr anchor="ctr"/>
          <a:lstStyle/>
          <a:p>
            <a:pPr algn="ctr"/>
            <a:r>
              <a:rPr lang="en-IN" b="1" dirty="0">
                <a:solidFill>
                  <a:srgbClr val="0070C0"/>
                </a:solidFill>
              </a:rPr>
              <a:t>Architecture 1 3tier deployment</a:t>
            </a:r>
            <a:endParaRPr lang="en-IN" dirty="0"/>
          </a:p>
        </p:txBody>
      </p:sp>
      <p:sp>
        <p:nvSpPr>
          <p:cNvPr id="191" name="TextBox 190">
            <a:extLst>
              <a:ext uri="{FF2B5EF4-FFF2-40B4-BE49-F238E27FC236}">
                <a16:creationId xmlns:a16="http://schemas.microsoft.com/office/drawing/2014/main" id="{52166118-7351-9654-7303-E028D042539E}"/>
              </a:ext>
            </a:extLst>
          </p:cNvPr>
          <p:cNvSpPr txBox="1"/>
          <p:nvPr/>
        </p:nvSpPr>
        <p:spPr>
          <a:xfrm>
            <a:off x="6618212" y="7718424"/>
            <a:ext cx="6261300" cy="322076"/>
          </a:xfrm>
          <a:prstGeom prst="rect">
            <a:avLst/>
          </a:prstGeom>
          <a:noFill/>
        </p:spPr>
        <p:txBody>
          <a:bodyPr wrap="square" rtlCol="0">
            <a:spAutoFit/>
          </a:bodyPr>
          <a:lstStyle/>
          <a:p>
            <a:pPr algn="l" defTabSz="975390" hangingPunct="1"/>
            <a:r>
              <a:rPr lang="en-IN" sz="1493" kern="1200" dirty="0">
                <a:solidFill>
                  <a:prstClr val="black"/>
                </a:solidFill>
                <a:latin typeface="Calibri" panose="020F0502020204030204"/>
                <a:ea typeface="+mn-ea"/>
                <a:cs typeface="+mn-cs"/>
              </a:rPr>
              <a:t>Fig: Combination of monolithic and Distributed Architecture.</a:t>
            </a:r>
          </a:p>
        </p:txBody>
      </p:sp>
      <p:sp>
        <p:nvSpPr>
          <p:cNvPr id="192" name="TextBox 191">
            <a:extLst>
              <a:ext uri="{FF2B5EF4-FFF2-40B4-BE49-F238E27FC236}">
                <a16:creationId xmlns:a16="http://schemas.microsoft.com/office/drawing/2014/main" id="{00786975-EB8A-B659-D796-F44056A624DE}"/>
              </a:ext>
            </a:extLst>
          </p:cNvPr>
          <p:cNvSpPr txBox="1"/>
          <p:nvPr/>
        </p:nvSpPr>
        <p:spPr>
          <a:xfrm>
            <a:off x="221393" y="1689635"/>
            <a:ext cx="2123620" cy="393954"/>
          </a:xfrm>
          <a:prstGeom prst="rect">
            <a:avLst/>
          </a:prstGeom>
          <a:noFill/>
        </p:spPr>
        <p:txBody>
          <a:bodyPr wrap="square" lIns="97536" tIns="48768" rIns="97536" bIns="48768" rtlCol="0" anchor="t">
            <a:spAutoFit/>
          </a:bodyPr>
          <a:lstStyle/>
          <a:p>
            <a:pPr defTabSz="975390" hangingPunct="1"/>
            <a:r>
              <a:rPr lang="en-IN" sz="1920" kern="1200" dirty="0">
                <a:solidFill>
                  <a:srgbClr val="4472C4"/>
                </a:solidFill>
                <a:latin typeface="Calibri" panose="020F0502020204030204"/>
                <a:ea typeface="+mn-ea"/>
                <a:cs typeface="+mn-cs"/>
              </a:rPr>
              <a:t>Example </a:t>
            </a:r>
          </a:p>
        </p:txBody>
      </p:sp>
      <p:grpSp>
        <p:nvGrpSpPr>
          <p:cNvPr id="34" name="Group 33">
            <a:extLst>
              <a:ext uri="{FF2B5EF4-FFF2-40B4-BE49-F238E27FC236}">
                <a16:creationId xmlns:a16="http://schemas.microsoft.com/office/drawing/2014/main" id="{00B8828E-433D-11FE-E42E-4358BA34158B}"/>
              </a:ext>
            </a:extLst>
          </p:cNvPr>
          <p:cNvGrpSpPr/>
          <p:nvPr/>
        </p:nvGrpSpPr>
        <p:grpSpPr>
          <a:xfrm>
            <a:off x="1419803" y="2782467"/>
            <a:ext cx="11779946" cy="4766397"/>
            <a:chOff x="372420" y="1613046"/>
            <a:chExt cx="11043699" cy="4468497"/>
          </a:xfrm>
        </p:grpSpPr>
        <p:sp>
          <p:nvSpPr>
            <p:cNvPr id="7" name="Rectangle: Rounded Corners 6">
              <a:extLst>
                <a:ext uri="{FF2B5EF4-FFF2-40B4-BE49-F238E27FC236}">
                  <a16:creationId xmlns:a16="http://schemas.microsoft.com/office/drawing/2014/main" id="{FDC1B314-C658-89A8-5EB0-46ACA3943823}"/>
                </a:ext>
              </a:extLst>
            </p:cNvPr>
            <p:cNvSpPr/>
            <p:nvPr/>
          </p:nvSpPr>
          <p:spPr>
            <a:xfrm>
              <a:off x="1954730" y="1941827"/>
              <a:ext cx="8196133" cy="4139716"/>
            </a:xfrm>
            <a:prstGeom prst="roundRect">
              <a:avLst>
                <a:gd name="adj" fmla="val 4720"/>
              </a:avLst>
            </a:prstGeom>
            <a:ln w="28575">
              <a:solidFill>
                <a:schemeClr val="bg2">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defTabSz="975390" hangingPunct="1"/>
              <a:endParaRPr lang="en-IN" sz="1920" kern="1200">
                <a:solidFill>
                  <a:prstClr val="black"/>
                </a:solidFill>
                <a:latin typeface="Calibri" panose="020F0502020204030204"/>
              </a:endParaRPr>
            </a:p>
          </p:txBody>
        </p:sp>
        <p:sp>
          <p:nvSpPr>
            <p:cNvPr id="8" name="Rectangle: Rounded Corners 7">
              <a:extLst>
                <a:ext uri="{FF2B5EF4-FFF2-40B4-BE49-F238E27FC236}">
                  <a16:creationId xmlns:a16="http://schemas.microsoft.com/office/drawing/2014/main" id="{51156C25-D7BD-44AD-E90B-AC6C2A42362A}"/>
                </a:ext>
              </a:extLst>
            </p:cNvPr>
            <p:cNvSpPr/>
            <p:nvPr/>
          </p:nvSpPr>
          <p:spPr>
            <a:xfrm>
              <a:off x="2141779" y="2610814"/>
              <a:ext cx="7817859" cy="3392035"/>
            </a:xfrm>
            <a:prstGeom prst="roundRect">
              <a:avLst>
                <a:gd name="adj" fmla="val 4291"/>
              </a:avLst>
            </a:prstGeom>
            <a:ln w="19050"/>
          </p:spPr>
          <p:style>
            <a:lnRef idx="2">
              <a:schemeClr val="accent6"/>
            </a:lnRef>
            <a:fillRef idx="1">
              <a:schemeClr val="lt1"/>
            </a:fillRef>
            <a:effectRef idx="0">
              <a:schemeClr val="accent6"/>
            </a:effectRef>
            <a:fontRef idx="minor">
              <a:schemeClr val="dk1"/>
            </a:fontRef>
          </p:style>
          <p:txBody>
            <a:bodyPr rtlCol="0" anchor="ctr"/>
            <a:lstStyle/>
            <a:p>
              <a:pPr defTabSz="975390" hangingPunct="1"/>
              <a:endParaRPr lang="en-IN" sz="1920" kern="1200">
                <a:solidFill>
                  <a:prstClr val="black"/>
                </a:solidFill>
                <a:latin typeface="Calibri" panose="020F0502020204030204"/>
              </a:endParaRPr>
            </a:p>
          </p:txBody>
        </p:sp>
        <p:sp>
          <p:nvSpPr>
            <p:cNvPr id="9" name="Rectangle: Rounded Corners 8">
              <a:extLst>
                <a:ext uri="{FF2B5EF4-FFF2-40B4-BE49-F238E27FC236}">
                  <a16:creationId xmlns:a16="http://schemas.microsoft.com/office/drawing/2014/main" id="{5EE8AEEB-8294-5C9C-2569-4C3C824B42E0}"/>
                </a:ext>
              </a:extLst>
            </p:cNvPr>
            <p:cNvSpPr/>
            <p:nvPr/>
          </p:nvSpPr>
          <p:spPr>
            <a:xfrm>
              <a:off x="2253030" y="3026123"/>
              <a:ext cx="3546697" cy="2924665"/>
            </a:xfrm>
            <a:prstGeom prst="roundRect">
              <a:avLst>
                <a:gd name="adj" fmla="val 7971"/>
              </a:avLst>
            </a:prstGeom>
            <a:ln w="28575">
              <a:solidFill>
                <a:srgbClr val="00B0F0"/>
              </a:solidFill>
              <a:prstDash val="sysDot"/>
            </a:ln>
          </p:spPr>
          <p:style>
            <a:lnRef idx="2">
              <a:schemeClr val="accent6"/>
            </a:lnRef>
            <a:fillRef idx="1">
              <a:schemeClr val="lt1"/>
            </a:fillRef>
            <a:effectRef idx="0">
              <a:schemeClr val="accent6"/>
            </a:effectRef>
            <a:fontRef idx="minor">
              <a:schemeClr val="dk1"/>
            </a:fontRef>
          </p:style>
          <p:txBody>
            <a:bodyPr rtlCol="0" anchor="ctr"/>
            <a:lstStyle/>
            <a:p>
              <a:pPr defTabSz="975390" hangingPunct="1"/>
              <a:endParaRPr lang="en-IN" sz="1920" kern="1200">
                <a:solidFill>
                  <a:srgbClr val="00B0F0"/>
                </a:solidFill>
                <a:latin typeface="Calibri" panose="020F0502020204030204"/>
              </a:endParaRPr>
            </a:p>
          </p:txBody>
        </p:sp>
        <p:sp>
          <p:nvSpPr>
            <p:cNvPr id="10" name="TextBox 9">
              <a:extLst>
                <a:ext uri="{FF2B5EF4-FFF2-40B4-BE49-F238E27FC236}">
                  <a16:creationId xmlns:a16="http://schemas.microsoft.com/office/drawing/2014/main" id="{B43376A2-AC98-3FD5-492B-73E5067A4D76}"/>
                </a:ext>
              </a:extLst>
            </p:cNvPr>
            <p:cNvSpPr txBox="1"/>
            <p:nvPr/>
          </p:nvSpPr>
          <p:spPr>
            <a:xfrm>
              <a:off x="3301761" y="2677849"/>
              <a:ext cx="2748948" cy="363561"/>
            </a:xfrm>
            <a:prstGeom prst="rect">
              <a:avLst/>
            </a:prstGeom>
            <a:noFill/>
          </p:spPr>
          <p:txBody>
            <a:bodyPr wrap="square" rtlCol="0">
              <a:spAutoFit/>
            </a:bodyPr>
            <a:lstStyle/>
            <a:p>
              <a:pPr algn="l" defTabSz="975390" hangingPunct="1"/>
              <a:r>
                <a:rPr lang="en-IN" sz="1920" kern="1200" dirty="0">
                  <a:solidFill>
                    <a:srgbClr val="00B0F0"/>
                  </a:solidFill>
                  <a:latin typeface="Calibri" panose="020F0502020204030204"/>
                  <a:ea typeface="+mn-ea"/>
                  <a:cs typeface="+mn-cs"/>
                </a:rPr>
                <a:t>Virtual Machine (Public IP)</a:t>
              </a:r>
            </a:p>
          </p:txBody>
        </p:sp>
        <p:sp>
          <p:nvSpPr>
            <p:cNvPr id="11" name="Rectangle: Rounded Corners 10">
              <a:extLst>
                <a:ext uri="{FF2B5EF4-FFF2-40B4-BE49-F238E27FC236}">
                  <a16:creationId xmlns:a16="http://schemas.microsoft.com/office/drawing/2014/main" id="{3E6F6A9C-A9B1-F00C-3CEB-3DB79A849A8D}"/>
                </a:ext>
              </a:extLst>
            </p:cNvPr>
            <p:cNvSpPr/>
            <p:nvPr/>
          </p:nvSpPr>
          <p:spPr>
            <a:xfrm>
              <a:off x="6143864" y="3031895"/>
              <a:ext cx="3419525" cy="2924665"/>
            </a:xfrm>
            <a:prstGeom prst="roundRect">
              <a:avLst>
                <a:gd name="adj" fmla="val 7971"/>
              </a:avLst>
            </a:prstGeom>
            <a:ln w="28575">
              <a:solidFill>
                <a:srgbClr val="00B0F0"/>
              </a:solidFill>
              <a:prstDash val="sysDot"/>
            </a:ln>
          </p:spPr>
          <p:style>
            <a:lnRef idx="2">
              <a:schemeClr val="accent6"/>
            </a:lnRef>
            <a:fillRef idx="1">
              <a:schemeClr val="lt1"/>
            </a:fillRef>
            <a:effectRef idx="0">
              <a:schemeClr val="accent6"/>
            </a:effectRef>
            <a:fontRef idx="minor">
              <a:schemeClr val="dk1"/>
            </a:fontRef>
          </p:style>
          <p:txBody>
            <a:bodyPr rtlCol="0" anchor="ctr"/>
            <a:lstStyle/>
            <a:p>
              <a:pPr defTabSz="975390" hangingPunct="1"/>
              <a:endParaRPr lang="en-IN" sz="1920" kern="1200" dirty="0">
                <a:solidFill>
                  <a:srgbClr val="00B0F0"/>
                </a:solidFill>
                <a:latin typeface="Calibri" panose="020F0502020204030204"/>
              </a:endParaRPr>
            </a:p>
          </p:txBody>
        </p:sp>
        <p:sp>
          <p:nvSpPr>
            <p:cNvPr id="12" name="TextBox 11">
              <a:extLst>
                <a:ext uri="{FF2B5EF4-FFF2-40B4-BE49-F238E27FC236}">
                  <a16:creationId xmlns:a16="http://schemas.microsoft.com/office/drawing/2014/main" id="{A8BFA67F-3F02-4816-E063-23B9021AD260}"/>
                </a:ext>
              </a:extLst>
            </p:cNvPr>
            <p:cNvSpPr txBox="1"/>
            <p:nvPr/>
          </p:nvSpPr>
          <p:spPr>
            <a:xfrm>
              <a:off x="6848458" y="2683419"/>
              <a:ext cx="3080949" cy="363561"/>
            </a:xfrm>
            <a:prstGeom prst="rect">
              <a:avLst/>
            </a:prstGeom>
            <a:noFill/>
          </p:spPr>
          <p:txBody>
            <a:bodyPr wrap="square" rtlCol="0">
              <a:spAutoFit/>
            </a:bodyPr>
            <a:lstStyle/>
            <a:p>
              <a:pPr algn="l" defTabSz="975390" hangingPunct="1"/>
              <a:r>
                <a:rPr lang="en-IN" sz="1920" kern="1200" dirty="0">
                  <a:solidFill>
                    <a:srgbClr val="00B0F0"/>
                  </a:solidFill>
                  <a:latin typeface="Calibri" panose="020F0502020204030204"/>
                  <a:ea typeface="+mn-ea"/>
                  <a:cs typeface="+mn-cs"/>
                </a:rPr>
                <a:t>Virtual Machine (Private IP)</a:t>
              </a:r>
            </a:p>
          </p:txBody>
        </p:sp>
        <p:sp>
          <p:nvSpPr>
            <p:cNvPr id="13" name="Rectangle: Rounded Corners 12">
              <a:extLst>
                <a:ext uri="{FF2B5EF4-FFF2-40B4-BE49-F238E27FC236}">
                  <a16:creationId xmlns:a16="http://schemas.microsoft.com/office/drawing/2014/main" id="{39C2E8CC-809E-3877-A0CA-9A1081675C2A}"/>
                </a:ext>
              </a:extLst>
            </p:cNvPr>
            <p:cNvSpPr/>
            <p:nvPr/>
          </p:nvSpPr>
          <p:spPr>
            <a:xfrm>
              <a:off x="2470841" y="3421296"/>
              <a:ext cx="3166356" cy="2431679"/>
            </a:xfrm>
            <a:prstGeom prst="roundRect">
              <a:avLst>
                <a:gd name="adj" fmla="val 840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defTabSz="975390" hangingPunct="1"/>
              <a:endParaRPr lang="en-IN" sz="1920" kern="1200">
                <a:solidFill>
                  <a:prstClr val="white"/>
                </a:solidFill>
                <a:latin typeface="Calibri" panose="020F0502020204030204"/>
              </a:endParaRPr>
            </a:p>
          </p:txBody>
        </p:sp>
        <p:sp>
          <p:nvSpPr>
            <p:cNvPr id="14" name="Rectangle: Rounded Corners 13">
              <a:extLst>
                <a:ext uri="{FF2B5EF4-FFF2-40B4-BE49-F238E27FC236}">
                  <a16:creationId xmlns:a16="http://schemas.microsoft.com/office/drawing/2014/main" id="{AB6B0F62-57D2-B44A-DC50-181A1B89458C}"/>
                </a:ext>
              </a:extLst>
            </p:cNvPr>
            <p:cNvSpPr/>
            <p:nvPr/>
          </p:nvSpPr>
          <p:spPr>
            <a:xfrm>
              <a:off x="2987184" y="4075876"/>
              <a:ext cx="2133670" cy="1572624"/>
            </a:xfrm>
            <a:prstGeom prst="roundRect">
              <a:avLst>
                <a:gd name="adj" fmla="val 8182"/>
              </a:avLst>
            </a:prstGeom>
          </p:spPr>
          <p:style>
            <a:lnRef idx="2">
              <a:schemeClr val="accent6"/>
            </a:lnRef>
            <a:fillRef idx="1">
              <a:schemeClr val="lt1"/>
            </a:fillRef>
            <a:effectRef idx="0">
              <a:schemeClr val="accent6"/>
            </a:effectRef>
            <a:fontRef idx="minor">
              <a:schemeClr val="dk1"/>
            </a:fontRef>
          </p:style>
          <p:txBody>
            <a:bodyPr rtlCol="0" anchor="ctr"/>
            <a:lstStyle/>
            <a:p>
              <a:pPr defTabSz="975390" hangingPunct="1"/>
              <a:r>
                <a:rPr lang="en-IN" sz="1920" kern="1200" dirty="0">
                  <a:solidFill>
                    <a:prstClr val="black"/>
                  </a:solidFill>
                  <a:latin typeface="Calibri" panose="020F0502020204030204"/>
                </a:rPr>
                <a:t>Frontend Project (View)</a:t>
              </a:r>
            </a:p>
          </p:txBody>
        </p:sp>
        <p:sp>
          <p:nvSpPr>
            <p:cNvPr id="15" name="Rectangle: Rounded Corners 14">
              <a:extLst>
                <a:ext uri="{FF2B5EF4-FFF2-40B4-BE49-F238E27FC236}">
                  <a16:creationId xmlns:a16="http://schemas.microsoft.com/office/drawing/2014/main" id="{53081158-FCDA-7DCC-E9D4-3BCF622932DA}"/>
                </a:ext>
              </a:extLst>
            </p:cNvPr>
            <p:cNvSpPr/>
            <p:nvPr/>
          </p:nvSpPr>
          <p:spPr>
            <a:xfrm>
              <a:off x="6270448" y="3421295"/>
              <a:ext cx="3166356" cy="2431679"/>
            </a:xfrm>
            <a:prstGeom prst="roundRect">
              <a:avLst>
                <a:gd name="adj" fmla="val 840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defTabSz="975390" hangingPunct="1"/>
              <a:endParaRPr lang="en-IN" sz="1920" kern="1200">
                <a:solidFill>
                  <a:prstClr val="white"/>
                </a:solidFill>
                <a:latin typeface="Calibri" panose="020F0502020204030204"/>
              </a:endParaRPr>
            </a:p>
          </p:txBody>
        </p:sp>
        <p:sp>
          <p:nvSpPr>
            <p:cNvPr id="16" name="Rectangle: Rounded Corners 15">
              <a:extLst>
                <a:ext uri="{FF2B5EF4-FFF2-40B4-BE49-F238E27FC236}">
                  <a16:creationId xmlns:a16="http://schemas.microsoft.com/office/drawing/2014/main" id="{C356994E-F560-E0D4-0F65-7AD285D2131B}"/>
                </a:ext>
              </a:extLst>
            </p:cNvPr>
            <p:cNvSpPr/>
            <p:nvPr/>
          </p:nvSpPr>
          <p:spPr>
            <a:xfrm>
              <a:off x="6770894" y="3957421"/>
              <a:ext cx="2165463" cy="1676542"/>
            </a:xfrm>
            <a:prstGeom prst="roundRect">
              <a:avLst>
                <a:gd name="adj" fmla="val 8182"/>
              </a:avLst>
            </a:prstGeom>
          </p:spPr>
          <p:style>
            <a:lnRef idx="2">
              <a:schemeClr val="accent6"/>
            </a:lnRef>
            <a:fillRef idx="1">
              <a:schemeClr val="lt1"/>
            </a:fillRef>
            <a:effectRef idx="0">
              <a:schemeClr val="accent6"/>
            </a:effectRef>
            <a:fontRef idx="minor">
              <a:schemeClr val="dk1"/>
            </a:fontRef>
          </p:style>
          <p:txBody>
            <a:bodyPr rtlCol="0" anchor="ctr"/>
            <a:lstStyle/>
            <a:p>
              <a:pPr defTabSz="975390" hangingPunct="1"/>
              <a:r>
                <a:rPr lang="en-IN" sz="1920" kern="1200" dirty="0">
                  <a:solidFill>
                    <a:prstClr val="black"/>
                  </a:solidFill>
                  <a:latin typeface="Calibri" panose="020F0502020204030204"/>
                </a:rPr>
                <a:t>Backend Project (Controllers and Models)</a:t>
              </a:r>
            </a:p>
          </p:txBody>
        </p:sp>
        <p:sp>
          <p:nvSpPr>
            <p:cNvPr id="17" name="TextBox 16">
              <a:extLst>
                <a:ext uri="{FF2B5EF4-FFF2-40B4-BE49-F238E27FC236}">
                  <a16:creationId xmlns:a16="http://schemas.microsoft.com/office/drawing/2014/main" id="{7FE74021-68A0-A761-FDE7-B6C1616FBA64}"/>
                </a:ext>
              </a:extLst>
            </p:cNvPr>
            <p:cNvSpPr txBox="1"/>
            <p:nvPr/>
          </p:nvSpPr>
          <p:spPr>
            <a:xfrm>
              <a:off x="4369083" y="3516144"/>
              <a:ext cx="1165443" cy="363561"/>
            </a:xfrm>
            <a:prstGeom prst="rect">
              <a:avLst/>
            </a:prstGeom>
            <a:noFill/>
          </p:spPr>
          <p:txBody>
            <a:bodyPr wrap="square" rtlCol="0">
              <a:spAutoFit/>
            </a:bodyPr>
            <a:lstStyle/>
            <a:p>
              <a:pPr algn="l" defTabSz="975390" hangingPunct="1"/>
              <a:r>
                <a:rPr lang="en-IN" sz="1920" kern="1200" dirty="0">
                  <a:solidFill>
                    <a:prstClr val="white"/>
                  </a:solidFill>
                  <a:latin typeface="Calibri" panose="020F0502020204030204"/>
                  <a:ea typeface="+mn-ea"/>
                  <a:cs typeface="+mn-cs"/>
                </a:rPr>
                <a:t>Docker 1</a:t>
              </a:r>
            </a:p>
          </p:txBody>
        </p:sp>
        <p:sp>
          <p:nvSpPr>
            <p:cNvPr id="18" name="TextBox 17">
              <a:extLst>
                <a:ext uri="{FF2B5EF4-FFF2-40B4-BE49-F238E27FC236}">
                  <a16:creationId xmlns:a16="http://schemas.microsoft.com/office/drawing/2014/main" id="{190477B3-03B3-2C64-B278-3ABD4474FC15}"/>
                </a:ext>
              </a:extLst>
            </p:cNvPr>
            <p:cNvSpPr txBox="1"/>
            <p:nvPr/>
          </p:nvSpPr>
          <p:spPr>
            <a:xfrm>
              <a:off x="8179083" y="3497696"/>
              <a:ext cx="1165443" cy="363561"/>
            </a:xfrm>
            <a:prstGeom prst="rect">
              <a:avLst/>
            </a:prstGeom>
            <a:noFill/>
          </p:spPr>
          <p:txBody>
            <a:bodyPr wrap="square" rtlCol="0">
              <a:spAutoFit/>
            </a:bodyPr>
            <a:lstStyle/>
            <a:p>
              <a:pPr algn="l" defTabSz="975390" hangingPunct="1"/>
              <a:r>
                <a:rPr lang="en-IN" sz="1920" kern="1200" dirty="0">
                  <a:solidFill>
                    <a:prstClr val="white"/>
                  </a:solidFill>
                  <a:latin typeface="Calibri" panose="020F0502020204030204"/>
                  <a:ea typeface="+mn-ea"/>
                  <a:cs typeface="+mn-cs"/>
                </a:rPr>
                <a:t>Docker 2</a:t>
              </a:r>
            </a:p>
          </p:txBody>
        </p:sp>
        <p:sp>
          <p:nvSpPr>
            <p:cNvPr id="19" name="Rectangle: Rounded Corners 18">
              <a:extLst>
                <a:ext uri="{FF2B5EF4-FFF2-40B4-BE49-F238E27FC236}">
                  <a16:creationId xmlns:a16="http://schemas.microsoft.com/office/drawing/2014/main" id="{2AE234BD-A4FB-05E3-ADC8-79A3A9C76B9C}"/>
                </a:ext>
              </a:extLst>
            </p:cNvPr>
            <p:cNvSpPr/>
            <p:nvPr/>
          </p:nvSpPr>
          <p:spPr>
            <a:xfrm>
              <a:off x="372420" y="2259087"/>
              <a:ext cx="1452378" cy="627740"/>
            </a:xfrm>
            <a:prstGeom prst="roundRect">
              <a:avLst/>
            </a:prstGeom>
            <a:solidFill>
              <a:schemeClr val="accent1">
                <a:lumMod val="20000"/>
                <a:lumOff val="80000"/>
              </a:schemeClr>
            </a:solidFill>
            <a:ln w="19050">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l" defTabSz="975390" hangingPunct="1"/>
              <a:r>
                <a:rPr lang="en-IN" sz="1920" kern="1200" dirty="0">
                  <a:solidFill>
                    <a:srgbClr val="4472C4"/>
                  </a:solidFill>
                  <a:latin typeface="Calibri" panose="020F0502020204030204"/>
                </a:rPr>
                <a:t>End Users </a:t>
              </a:r>
            </a:p>
          </p:txBody>
        </p:sp>
        <p:pic>
          <p:nvPicPr>
            <p:cNvPr id="20" name="Picture 19">
              <a:extLst>
                <a:ext uri="{FF2B5EF4-FFF2-40B4-BE49-F238E27FC236}">
                  <a16:creationId xmlns:a16="http://schemas.microsoft.com/office/drawing/2014/main" id="{2598547F-5418-7C2F-E979-CE591FCDBD20}"/>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386629" y="2398758"/>
              <a:ext cx="402024" cy="329042"/>
            </a:xfrm>
            <a:prstGeom prst="rect">
              <a:avLst/>
            </a:prstGeom>
          </p:spPr>
        </p:pic>
        <p:cxnSp>
          <p:nvCxnSpPr>
            <p:cNvPr id="21" name="Straight Arrow Connector 20">
              <a:extLst>
                <a:ext uri="{FF2B5EF4-FFF2-40B4-BE49-F238E27FC236}">
                  <a16:creationId xmlns:a16="http://schemas.microsoft.com/office/drawing/2014/main" id="{FAAE72E9-5F94-AD3E-81F0-CA2745804019}"/>
                </a:ext>
              </a:extLst>
            </p:cNvPr>
            <p:cNvCxnSpPr>
              <a:cxnSpLocks/>
            </p:cNvCxnSpPr>
            <p:nvPr/>
          </p:nvCxnSpPr>
          <p:spPr>
            <a:xfrm flipH="1">
              <a:off x="1098156" y="2978428"/>
              <a:ext cx="10305" cy="864597"/>
            </a:xfrm>
            <a:prstGeom prst="straightConnector1">
              <a:avLst/>
            </a:prstGeom>
            <a:ln w="38100">
              <a:solidFill>
                <a:srgbClr val="00B0F0"/>
              </a:solidFill>
              <a:prstDash val="sysDot"/>
              <a:headEnd type="triangle" w="med" len="med"/>
              <a:tailEnd type="triangle" w="med" len="med"/>
            </a:ln>
          </p:spPr>
          <p:style>
            <a:lnRef idx="2">
              <a:schemeClr val="accent6"/>
            </a:lnRef>
            <a:fillRef idx="1">
              <a:schemeClr val="lt1"/>
            </a:fillRef>
            <a:effectRef idx="0">
              <a:schemeClr val="accent6"/>
            </a:effectRef>
            <a:fontRef idx="minor">
              <a:schemeClr val="dk1"/>
            </a:fontRef>
          </p:style>
        </p:cxnSp>
        <p:pic>
          <p:nvPicPr>
            <p:cNvPr id="22" name="Picture 21">
              <a:extLst>
                <a:ext uri="{FF2B5EF4-FFF2-40B4-BE49-F238E27FC236}">
                  <a16:creationId xmlns:a16="http://schemas.microsoft.com/office/drawing/2014/main" id="{DF0C81EA-6778-4583-409B-881DB246981E}"/>
                </a:ext>
              </a:extLst>
            </p:cNvPr>
            <p:cNvPicPr>
              <a:picLocks noChangeAspect="1"/>
            </p:cNvPicPr>
            <p:nvPr/>
          </p:nvPicPr>
          <p:blipFill>
            <a:blip r:embed="rId4" cstate="print">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483412" y="3809264"/>
              <a:ext cx="1222649" cy="1222649"/>
            </a:xfrm>
            <a:prstGeom prst="rect">
              <a:avLst/>
            </a:prstGeom>
          </p:spPr>
        </p:pic>
        <p:cxnSp>
          <p:nvCxnSpPr>
            <p:cNvPr id="23" name="Straight Arrow Connector 22">
              <a:extLst>
                <a:ext uri="{FF2B5EF4-FFF2-40B4-BE49-F238E27FC236}">
                  <a16:creationId xmlns:a16="http://schemas.microsoft.com/office/drawing/2014/main" id="{D2AEC884-8117-85EF-382C-9E3E73529C3E}"/>
                </a:ext>
              </a:extLst>
            </p:cNvPr>
            <p:cNvCxnSpPr>
              <a:cxnSpLocks/>
            </p:cNvCxnSpPr>
            <p:nvPr/>
          </p:nvCxnSpPr>
          <p:spPr>
            <a:xfrm flipH="1" flipV="1">
              <a:off x="1606002" y="4391989"/>
              <a:ext cx="590745" cy="6611"/>
            </a:xfrm>
            <a:prstGeom prst="straightConnector1">
              <a:avLst/>
            </a:prstGeom>
            <a:ln w="38100">
              <a:solidFill>
                <a:srgbClr val="00B0F0"/>
              </a:solidFill>
              <a:prstDash val="sysDot"/>
              <a:headEnd type="triangle" w="med" len="med"/>
              <a:tailEnd type="triangle" w="med" len="med"/>
            </a:ln>
          </p:spPr>
          <p:style>
            <a:lnRef idx="2">
              <a:schemeClr val="accent6"/>
            </a:lnRef>
            <a:fillRef idx="1">
              <a:schemeClr val="lt1"/>
            </a:fillRef>
            <a:effectRef idx="0">
              <a:schemeClr val="accent6"/>
            </a:effectRef>
            <a:fontRef idx="minor">
              <a:schemeClr val="dk1"/>
            </a:fontRef>
          </p:style>
        </p:cxnSp>
        <p:cxnSp>
          <p:nvCxnSpPr>
            <p:cNvPr id="24" name="Straight Arrow Connector 23">
              <a:extLst>
                <a:ext uri="{FF2B5EF4-FFF2-40B4-BE49-F238E27FC236}">
                  <a16:creationId xmlns:a16="http://schemas.microsoft.com/office/drawing/2014/main" id="{5C11F890-35F5-3425-7759-370C4867117A}"/>
                </a:ext>
              </a:extLst>
            </p:cNvPr>
            <p:cNvCxnSpPr>
              <a:cxnSpLocks/>
            </p:cNvCxnSpPr>
            <p:nvPr/>
          </p:nvCxnSpPr>
          <p:spPr>
            <a:xfrm flipH="1">
              <a:off x="1557204" y="3783761"/>
              <a:ext cx="563906" cy="415432"/>
            </a:xfrm>
            <a:prstGeom prst="straightConnector1">
              <a:avLst/>
            </a:prstGeom>
            <a:ln w="38100">
              <a:solidFill>
                <a:srgbClr val="00B0F0"/>
              </a:solidFill>
              <a:prstDash val="sysDot"/>
              <a:headEnd type="triangle" w="med" len="med"/>
              <a:tailEnd type="triangle" w="med" len="med"/>
            </a:ln>
          </p:spPr>
          <p:style>
            <a:lnRef idx="2">
              <a:schemeClr val="accent6"/>
            </a:lnRef>
            <a:fillRef idx="1">
              <a:schemeClr val="lt1"/>
            </a:fillRef>
            <a:effectRef idx="0">
              <a:schemeClr val="accent6"/>
            </a:effectRef>
            <a:fontRef idx="minor">
              <a:schemeClr val="dk1"/>
            </a:fontRef>
          </p:style>
        </p:cxnSp>
        <p:cxnSp>
          <p:nvCxnSpPr>
            <p:cNvPr id="25" name="Straight Arrow Connector 24">
              <a:extLst>
                <a:ext uri="{FF2B5EF4-FFF2-40B4-BE49-F238E27FC236}">
                  <a16:creationId xmlns:a16="http://schemas.microsoft.com/office/drawing/2014/main" id="{B4AFA749-DBC5-A62E-ACBD-5B98CD390A91}"/>
                </a:ext>
              </a:extLst>
            </p:cNvPr>
            <p:cNvCxnSpPr>
              <a:cxnSpLocks/>
            </p:cNvCxnSpPr>
            <p:nvPr/>
          </p:nvCxnSpPr>
          <p:spPr>
            <a:xfrm flipH="1" flipV="1">
              <a:off x="1584630" y="4703811"/>
              <a:ext cx="567872" cy="301939"/>
            </a:xfrm>
            <a:prstGeom prst="straightConnector1">
              <a:avLst/>
            </a:prstGeom>
            <a:ln w="38100">
              <a:solidFill>
                <a:srgbClr val="00B0F0"/>
              </a:solidFill>
              <a:prstDash val="sysDot"/>
              <a:headEnd type="triangle" w="med" len="med"/>
              <a:tailEnd type="triangle" w="med" len="med"/>
            </a:ln>
          </p:spPr>
          <p:style>
            <a:lnRef idx="2">
              <a:schemeClr val="accent6"/>
            </a:lnRef>
            <a:fillRef idx="1">
              <a:schemeClr val="lt1"/>
            </a:fillRef>
            <a:effectRef idx="0">
              <a:schemeClr val="accent6"/>
            </a:effectRef>
            <a:fontRef idx="minor">
              <a:schemeClr val="dk1"/>
            </a:fontRef>
          </p:style>
        </p:cxnSp>
        <p:pic>
          <p:nvPicPr>
            <p:cNvPr id="26" name="Picture 25">
              <a:extLst>
                <a:ext uri="{FF2B5EF4-FFF2-40B4-BE49-F238E27FC236}">
                  <a16:creationId xmlns:a16="http://schemas.microsoft.com/office/drawing/2014/main" id="{CF37D604-331B-504D-9C37-C73E02F30317}"/>
                </a:ext>
              </a:extLst>
            </p:cNvPr>
            <p:cNvPicPr>
              <a:picLocks noChangeAspect="1"/>
            </p:cNvPicPr>
            <p:nvPr/>
          </p:nvPicPr>
          <p:blipFill>
            <a:blip r:embed="rId6" cstate="print">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10634796" y="3884079"/>
              <a:ext cx="781323" cy="819732"/>
            </a:xfrm>
            <a:prstGeom prst="rect">
              <a:avLst/>
            </a:prstGeom>
          </p:spPr>
        </p:pic>
        <p:cxnSp>
          <p:nvCxnSpPr>
            <p:cNvPr id="27" name="Straight Arrow Connector 26">
              <a:extLst>
                <a:ext uri="{FF2B5EF4-FFF2-40B4-BE49-F238E27FC236}">
                  <a16:creationId xmlns:a16="http://schemas.microsoft.com/office/drawing/2014/main" id="{0A01DA08-22F4-6070-5108-ABE5DDD9D4A7}"/>
                </a:ext>
              </a:extLst>
            </p:cNvPr>
            <p:cNvCxnSpPr>
              <a:cxnSpLocks/>
            </p:cNvCxnSpPr>
            <p:nvPr/>
          </p:nvCxnSpPr>
          <p:spPr>
            <a:xfrm flipH="1">
              <a:off x="9436804" y="4301003"/>
              <a:ext cx="1093613" cy="0"/>
            </a:xfrm>
            <a:prstGeom prst="straightConnector1">
              <a:avLst/>
            </a:prstGeom>
            <a:ln w="38100">
              <a:solidFill>
                <a:srgbClr val="00B0F0"/>
              </a:solidFill>
              <a:prstDash val="sysDot"/>
              <a:headEnd type="triangle" w="med" len="med"/>
              <a:tailEnd type="triangle" w="med" len="med"/>
            </a:ln>
          </p:spPr>
          <p:style>
            <a:lnRef idx="2">
              <a:schemeClr val="accent6"/>
            </a:lnRef>
            <a:fillRef idx="1">
              <a:schemeClr val="lt1"/>
            </a:fillRef>
            <a:effectRef idx="0">
              <a:schemeClr val="accent6"/>
            </a:effectRef>
            <a:fontRef idx="minor">
              <a:schemeClr val="dk1"/>
            </a:fontRef>
          </p:style>
        </p:cxnSp>
        <p:sp>
          <p:nvSpPr>
            <p:cNvPr id="28" name="TextBox 27">
              <a:extLst>
                <a:ext uri="{FF2B5EF4-FFF2-40B4-BE49-F238E27FC236}">
                  <a16:creationId xmlns:a16="http://schemas.microsoft.com/office/drawing/2014/main" id="{CB554066-BA93-101E-8BD6-E7AB11C97658}"/>
                </a:ext>
              </a:extLst>
            </p:cNvPr>
            <p:cNvSpPr txBox="1"/>
            <p:nvPr/>
          </p:nvSpPr>
          <p:spPr>
            <a:xfrm>
              <a:off x="4066887" y="1990343"/>
              <a:ext cx="1881906" cy="363561"/>
            </a:xfrm>
            <a:prstGeom prst="rect">
              <a:avLst/>
            </a:prstGeom>
            <a:noFill/>
          </p:spPr>
          <p:txBody>
            <a:bodyPr wrap="square" rtlCol="0">
              <a:spAutoFit/>
            </a:bodyPr>
            <a:lstStyle/>
            <a:p>
              <a:pPr algn="l" defTabSz="975390" hangingPunct="1"/>
              <a:r>
                <a:rPr lang="en-IN" sz="1920" kern="1200" dirty="0">
                  <a:solidFill>
                    <a:srgbClr val="FF0000"/>
                  </a:solidFill>
                  <a:latin typeface="Calibri" panose="020F0502020204030204"/>
                  <a:ea typeface="+mn-ea"/>
                  <a:cs typeface="+mn-cs"/>
                  <a:sym typeface="Wingdings" panose="05000000000000000000" pitchFamily="2" charset="2"/>
                </a:rPr>
                <a:t> Public </a:t>
              </a:r>
              <a:r>
                <a:rPr lang="en-IN" sz="1920" kern="1200" dirty="0">
                  <a:solidFill>
                    <a:srgbClr val="FF0000"/>
                  </a:solidFill>
                  <a:latin typeface="Calibri" panose="020F0502020204030204"/>
                  <a:ea typeface="+mn-ea"/>
                  <a:cs typeface="+mn-cs"/>
                </a:rPr>
                <a:t>Subnet</a:t>
              </a:r>
            </a:p>
          </p:txBody>
        </p:sp>
        <p:sp>
          <p:nvSpPr>
            <p:cNvPr id="29" name="TextBox 28">
              <a:extLst>
                <a:ext uri="{FF2B5EF4-FFF2-40B4-BE49-F238E27FC236}">
                  <a16:creationId xmlns:a16="http://schemas.microsoft.com/office/drawing/2014/main" id="{C0FFB3D4-56DA-2B93-A181-EE3EA17247B5}"/>
                </a:ext>
              </a:extLst>
            </p:cNvPr>
            <p:cNvSpPr txBox="1"/>
            <p:nvPr/>
          </p:nvSpPr>
          <p:spPr>
            <a:xfrm>
              <a:off x="6110823" y="1991144"/>
              <a:ext cx="2171000" cy="363561"/>
            </a:xfrm>
            <a:prstGeom prst="rect">
              <a:avLst/>
            </a:prstGeom>
            <a:noFill/>
          </p:spPr>
          <p:txBody>
            <a:bodyPr wrap="square" rtlCol="0">
              <a:spAutoFit/>
            </a:bodyPr>
            <a:lstStyle/>
            <a:p>
              <a:pPr algn="l" defTabSz="975390" hangingPunct="1"/>
              <a:r>
                <a:rPr lang="en-IN" sz="1920" kern="1200" dirty="0">
                  <a:solidFill>
                    <a:srgbClr val="FF0000"/>
                  </a:solidFill>
                  <a:latin typeface="Calibri" panose="020F0502020204030204"/>
                  <a:ea typeface="+mn-ea"/>
                  <a:cs typeface="+mn-cs"/>
                  <a:sym typeface="Wingdings" panose="05000000000000000000" pitchFamily="2" charset="2"/>
                </a:rPr>
                <a:t>Private </a:t>
              </a:r>
              <a:r>
                <a:rPr lang="en-IN" sz="1920" kern="1200" dirty="0">
                  <a:solidFill>
                    <a:srgbClr val="FF0000"/>
                  </a:solidFill>
                  <a:latin typeface="Calibri" panose="020F0502020204030204"/>
                  <a:ea typeface="+mn-ea"/>
                  <a:cs typeface="+mn-cs"/>
                </a:rPr>
                <a:t>Subnet </a:t>
              </a:r>
              <a:r>
                <a:rPr lang="en-IN" sz="1920" kern="1200" dirty="0">
                  <a:solidFill>
                    <a:srgbClr val="FF0000"/>
                  </a:solidFill>
                  <a:latin typeface="Calibri" panose="020F0502020204030204"/>
                  <a:ea typeface="+mn-ea"/>
                  <a:cs typeface="+mn-cs"/>
                  <a:sym typeface="Wingdings" panose="05000000000000000000" pitchFamily="2" charset="2"/>
                </a:rPr>
                <a:t></a:t>
              </a:r>
              <a:endParaRPr lang="en-IN" sz="1920" kern="1200" dirty="0">
                <a:solidFill>
                  <a:srgbClr val="FF0000"/>
                </a:solidFill>
                <a:latin typeface="Calibri" panose="020F0502020204030204"/>
                <a:ea typeface="+mn-ea"/>
                <a:cs typeface="+mn-cs"/>
              </a:endParaRPr>
            </a:p>
          </p:txBody>
        </p:sp>
        <p:sp>
          <p:nvSpPr>
            <p:cNvPr id="30" name="Rectangle: Rounded Corners 29">
              <a:extLst>
                <a:ext uri="{FF2B5EF4-FFF2-40B4-BE49-F238E27FC236}">
                  <a16:creationId xmlns:a16="http://schemas.microsoft.com/office/drawing/2014/main" id="{D9F1DD25-4A66-B434-772F-D384FF3577C6}"/>
                </a:ext>
              </a:extLst>
            </p:cNvPr>
            <p:cNvSpPr/>
            <p:nvPr/>
          </p:nvSpPr>
          <p:spPr>
            <a:xfrm>
              <a:off x="7844344" y="1613046"/>
              <a:ext cx="2125801" cy="635608"/>
            </a:xfrm>
            <a:prstGeom prst="roundRect">
              <a:avLst/>
            </a:prstGeom>
            <a:ln w="28575">
              <a:solidFill>
                <a:schemeClr val="bg2">
                  <a:lumMod val="75000"/>
                </a:schemeClr>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defTabSz="975390" hangingPunct="1"/>
              <a:r>
                <a:rPr lang="en-IN" sz="1920" kern="1200" dirty="0">
                  <a:solidFill>
                    <a:srgbClr val="4472C4"/>
                  </a:solidFill>
                  <a:latin typeface="Calibri" panose="020F0502020204030204"/>
                </a:rPr>
                <a:t>Virtual Network &lt;-&gt;</a:t>
              </a:r>
            </a:p>
          </p:txBody>
        </p:sp>
        <p:sp>
          <p:nvSpPr>
            <p:cNvPr id="31" name="TextBox 30">
              <a:extLst>
                <a:ext uri="{FF2B5EF4-FFF2-40B4-BE49-F238E27FC236}">
                  <a16:creationId xmlns:a16="http://schemas.microsoft.com/office/drawing/2014/main" id="{3EF5CFE9-71E6-583A-52F8-55BFB2020BA6}"/>
                </a:ext>
              </a:extLst>
            </p:cNvPr>
            <p:cNvSpPr txBox="1"/>
            <p:nvPr/>
          </p:nvSpPr>
          <p:spPr>
            <a:xfrm>
              <a:off x="8464691" y="2276599"/>
              <a:ext cx="1318408" cy="363561"/>
            </a:xfrm>
            <a:prstGeom prst="rect">
              <a:avLst/>
            </a:prstGeom>
            <a:noFill/>
          </p:spPr>
          <p:txBody>
            <a:bodyPr wrap="square" rtlCol="0">
              <a:spAutoFit/>
            </a:bodyPr>
            <a:lstStyle/>
            <a:p>
              <a:pPr algn="l" defTabSz="975390" hangingPunct="1"/>
              <a:r>
                <a:rPr lang="en-IN" sz="1920" kern="1200" dirty="0">
                  <a:solidFill>
                    <a:srgbClr val="70AD47"/>
                  </a:solidFill>
                  <a:latin typeface="Calibri" panose="020F0502020204030204"/>
                  <a:ea typeface="+mn-ea"/>
                  <a:cs typeface="+mn-cs"/>
                </a:rPr>
                <a:t>Kubernetes</a:t>
              </a:r>
            </a:p>
          </p:txBody>
        </p:sp>
        <p:sp>
          <p:nvSpPr>
            <p:cNvPr id="32" name="TextBox 31">
              <a:extLst>
                <a:ext uri="{FF2B5EF4-FFF2-40B4-BE49-F238E27FC236}">
                  <a16:creationId xmlns:a16="http://schemas.microsoft.com/office/drawing/2014/main" id="{EEAD23FA-A8A1-4F45-CFF2-BFBD25E79B84}"/>
                </a:ext>
              </a:extLst>
            </p:cNvPr>
            <p:cNvSpPr txBox="1"/>
            <p:nvPr/>
          </p:nvSpPr>
          <p:spPr>
            <a:xfrm>
              <a:off x="4045333" y="3072913"/>
              <a:ext cx="1433172" cy="363561"/>
            </a:xfrm>
            <a:prstGeom prst="rect">
              <a:avLst/>
            </a:prstGeom>
            <a:noFill/>
          </p:spPr>
          <p:txBody>
            <a:bodyPr wrap="square" rtlCol="0">
              <a:spAutoFit/>
            </a:bodyPr>
            <a:lstStyle/>
            <a:p>
              <a:pPr algn="l" defTabSz="975390" hangingPunct="1"/>
              <a:r>
                <a:rPr lang="en-IN" sz="1920" kern="1200" dirty="0">
                  <a:solidFill>
                    <a:srgbClr val="FF0000"/>
                  </a:solidFill>
                  <a:latin typeface="Calibri" panose="020F0502020204030204"/>
                  <a:ea typeface="+mn-ea"/>
                  <a:cs typeface="+mn-cs"/>
                </a:rPr>
                <a:t>Windows OS</a:t>
              </a:r>
            </a:p>
          </p:txBody>
        </p:sp>
        <p:sp>
          <p:nvSpPr>
            <p:cNvPr id="33" name="TextBox 32">
              <a:extLst>
                <a:ext uri="{FF2B5EF4-FFF2-40B4-BE49-F238E27FC236}">
                  <a16:creationId xmlns:a16="http://schemas.microsoft.com/office/drawing/2014/main" id="{3E3E5605-7A34-BBCA-8640-E4482E940B47}"/>
                </a:ext>
              </a:extLst>
            </p:cNvPr>
            <p:cNvSpPr txBox="1"/>
            <p:nvPr/>
          </p:nvSpPr>
          <p:spPr>
            <a:xfrm>
              <a:off x="8045218" y="3051585"/>
              <a:ext cx="1433172" cy="363561"/>
            </a:xfrm>
            <a:prstGeom prst="rect">
              <a:avLst/>
            </a:prstGeom>
            <a:noFill/>
          </p:spPr>
          <p:txBody>
            <a:bodyPr wrap="square" rtlCol="0">
              <a:spAutoFit/>
            </a:bodyPr>
            <a:lstStyle/>
            <a:p>
              <a:pPr algn="l" defTabSz="975390" hangingPunct="1"/>
              <a:r>
                <a:rPr lang="en-IN" sz="1920" kern="1200" dirty="0">
                  <a:solidFill>
                    <a:srgbClr val="FF0000"/>
                  </a:solidFill>
                  <a:latin typeface="Calibri" panose="020F0502020204030204"/>
                  <a:ea typeface="+mn-ea"/>
                  <a:cs typeface="+mn-cs"/>
                </a:rPr>
                <a:t>Linux OS</a:t>
              </a:r>
            </a:p>
          </p:txBody>
        </p:sp>
      </p:grpSp>
    </p:spTree>
    <p:extLst>
      <p:ext uri="{BB962C8B-B14F-4D97-AF65-F5344CB8AC3E}">
        <p14:creationId xmlns:p14="http://schemas.microsoft.com/office/powerpoint/2010/main" val="131621479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45A8F9-2E4C-2B48-AB35-88F0F37DA8F6}"/>
              </a:ext>
            </a:extLst>
          </p:cNvPr>
          <p:cNvSpPr>
            <a:spLocks noGrp="1"/>
          </p:cNvSpPr>
          <p:nvPr>
            <p:ph type="title"/>
          </p:nvPr>
        </p:nvSpPr>
        <p:spPr>
          <a:xfrm>
            <a:off x="967338" y="329785"/>
            <a:ext cx="9522390" cy="1404338"/>
          </a:xfrm>
        </p:spPr>
        <p:txBody>
          <a:bodyPr>
            <a:normAutofit/>
          </a:bodyPr>
          <a:lstStyle/>
          <a:p>
            <a:r>
              <a:rPr lang="en-US" sz="4000" b="1" dirty="0">
                <a:solidFill>
                  <a:schemeClr val="accent1">
                    <a:lumMod val="50000"/>
                  </a:schemeClr>
                </a:solidFill>
              </a:rPr>
              <a:t>Explanation of Architecture 1</a:t>
            </a:r>
          </a:p>
        </p:txBody>
      </p:sp>
      <p:sp>
        <p:nvSpPr>
          <p:cNvPr id="3" name="Content Placeholder 2">
            <a:extLst>
              <a:ext uri="{FF2B5EF4-FFF2-40B4-BE49-F238E27FC236}">
                <a16:creationId xmlns:a16="http://schemas.microsoft.com/office/drawing/2014/main" id="{88AC6368-2FB7-FC98-F6F5-9735F048A6CD}"/>
              </a:ext>
            </a:extLst>
          </p:cNvPr>
          <p:cNvSpPr>
            <a:spLocks noGrp="1"/>
          </p:cNvSpPr>
          <p:nvPr>
            <p:ph idx="1"/>
          </p:nvPr>
        </p:nvSpPr>
        <p:spPr>
          <a:xfrm>
            <a:off x="581229" y="2057724"/>
            <a:ext cx="11830627" cy="6931378"/>
          </a:xfrm>
        </p:spPr>
        <p:txBody>
          <a:bodyPr>
            <a:normAutofit lnSpcReduction="10000"/>
          </a:bodyPr>
          <a:lstStyle/>
          <a:p>
            <a:pPr marL="304810" indent="-304810" algn="just">
              <a:buFont typeface="Arial" panose="020B0604020202020204" pitchFamily="34" charset="0"/>
              <a:buChar char="•"/>
            </a:pPr>
            <a:r>
              <a:rPr lang="en-IN" sz="3600" dirty="0"/>
              <a:t>By this architecture, we retrieved the advantage of monolithic architecture which in terms of simple design, easy maintenance,  low network latency and  easy deployment. Along with this, we also achieved microservice architecture advantages like scalability with internal Load balancer which is configured in Kubernetes.</a:t>
            </a:r>
          </a:p>
          <a:p>
            <a:pPr marL="304810" indent="-304810" algn="just">
              <a:buFont typeface="Arial" panose="020B0604020202020204" pitchFamily="34" charset="0"/>
              <a:buChar char="•"/>
            </a:pPr>
            <a:r>
              <a:rPr lang="en-IN" sz="3600" dirty="0"/>
              <a:t>By this architecture we can serve our application in cross platforms or single operating system with different versions which will helps when our different packages or frameworks in our application need to compatible with different OS or OS Versions.</a:t>
            </a:r>
          </a:p>
          <a:p>
            <a:pPr marL="304810" indent="-304810" algn="just">
              <a:buFont typeface="Arial" panose="020B0604020202020204" pitchFamily="34" charset="0"/>
              <a:buChar char="•"/>
            </a:pPr>
            <a:r>
              <a:rPr lang="en-IN" sz="3600" dirty="0"/>
              <a:t>Segregation of API from UI with Private IP will give more security to our database. SQL server only interacts with API private IP which cannot be directly accessible with browser.   </a:t>
            </a:r>
          </a:p>
        </p:txBody>
      </p:sp>
    </p:spTree>
    <p:extLst>
      <p:ext uri="{BB962C8B-B14F-4D97-AF65-F5344CB8AC3E}">
        <p14:creationId xmlns:p14="http://schemas.microsoft.com/office/powerpoint/2010/main" val="315861984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9930E4-1D9D-49F8-368B-F5A4D115A2CB}"/>
              </a:ext>
            </a:extLst>
          </p:cNvPr>
          <p:cNvSpPr>
            <a:spLocks noGrp="1"/>
          </p:cNvSpPr>
          <p:nvPr>
            <p:ph type="title"/>
          </p:nvPr>
        </p:nvSpPr>
        <p:spPr>
          <a:xfrm>
            <a:off x="196653" y="166060"/>
            <a:ext cx="12267800" cy="1413934"/>
          </a:xfrm>
        </p:spPr>
        <p:txBody>
          <a:bodyPr/>
          <a:lstStyle/>
          <a:p>
            <a:pPr algn="ctr"/>
            <a:r>
              <a:rPr lang="en-IN" b="1" dirty="0">
                <a:solidFill>
                  <a:srgbClr val="0070C0"/>
                </a:solidFill>
              </a:rPr>
              <a:t>Architecture 2 (Enhanced): Hybrid of 3tier and SOA</a:t>
            </a:r>
            <a:endParaRPr lang="en-IN" dirty="0"/>
          </a:p>
        </p:txBody>
      </p:sp>
      <p:sp>
        <p:nvSpPr>
          <p:cNvPr id="142" name="TextBox 141">
            <a:extLst>
              <a:ext uri="{FF2B5EF4-FFF2-40B4-BE49-F238E27FC236}">
                <a16:creationId xmlns:a16="http://schemas.microsoft.com/office/drawing/2014/main" id="{2BC3CBD7-2300-6C5E-5313-5B11EA6EB99A}"/>
              </a:ext>
            </a:extLst>
          </p:cNvPr>
          <p:cNvSpPr txBox="1"/>
          <p:nvPr/>
        </p:nvSpPr>
        <p:spPr>
          <a:xfrm>
            <a:off x="1017356" y="8310239"/>
            <a:ext cx="10520737" cy="978729"/>
          </a:xfrm>
          <a:prstGeom prst="rect">
            <a:avLst/>
          </a:prstGeom>
          <a:noFill/>
        </p:spPr>
        <p:txBody>
          <a:bodyPr wrap="square" rtlCol="0">
            <a:spAutoFit/>
          </a:bodyPr>
          <a:lstStyle/>
          <a:p>
            <a:pPr marL="304810" indent="-304810" algn="just" defTabSz="975390" hangingPunct="1">
              <a:buFont typeface="Arial" panose="020B0604020202020204" pitchFamily="34" charset="0"/>
              <a:buChar char="•"/>
            </a:pPr>
            <a:r>
              <a:rPr lang="en-IN" sz="1920" kern="1200" dirty="0">
                <a:solidFill>
                  <a:prstClr val="black"/>
                </a:solidFill>
                <a:latin typeface="Calibri" panose="020F0502020204030204"/>
                <a:ea typeface="+mn-ea"/>
                <a:cs typeface="+mn-cs"/>
              </a:rPr>
              <a:t>This architecture is a combination of monolithic UI and distributed (SOA) based API projects achieved by microservices. By this architecture, we achieved all of advantages of multi architecture discussed in above example along with code or service reusability and less resource utilization.</a:t>
            </a:r>
          </a:p>
        </p:txBody>
      </p:sp>
      <p:sp>
        <p:nvSpPr>
          <p:cNvPr id="282" name="TextBox 281">
            <a:extLst>
              <a:ext uri="{FF2B5EF4-FFF2-40B4-BE49-F238E27FC236}">
                <a16:creationId xmlns:a16="http://schemas.microsoft.com/office/drawing/2014/main" id="{C34F204C-3B6F-25A4-7AB6-459396F057B1}"/>
              </a:ext>
            </a:extLst>
          </p:cNvPr>
          <p:cNvSpPr txBox="1"/>
          <p:nvPr/>
        </p:nvSpPr>
        <p:spPr>
          <a:xfrm>
            <a:off x="10684527" y="1504137"/>
            <a:ext cx="2123620" cy="393954"/>
          </a:xfrm>
          <a:prstGeom prst="rect">
            <a:avLst/>
          </a:prstGeom>
          <a:noFill/>
        </p:spPr>
        <p:txBody>
          <a:bodyPr wrap="square" lIns="97536" tIns="48768" rIns="97536" bIns="48768" rtlCol="0" anchor="t">
            <a:spAutoFit/>
          </a:bodyPr>
          <a:lstStyle/>
          <a:p>
            <a:pPr defTabSz="975390" hangingPunct="1"/>
            <a:r>
              <a:rPr lang="en-IN" sz="1920" kern="1200" dirty="0">
                <a:solidFill>
                  <a:srgbClr val="4472C4"/>
                </a:solidFill>
                <a:latin typeface="Calibri" panose="020F0502020204030204"/>
                <a:ea typeface="+mn-ea"/>
                <a:cs typeface="+mn-cs"/>
              </a:rPr>
              <a:t>Example </a:t>
            </a:r>
          </a:p>
        </p:txBody>
      </p:sp>
      <p:grpSp>
        <p:nvGrpSpPr>
          <p:cNvPr id="136" name="Group 135">
            <a:extLst>
              <a:ext uri="{FF2B5EF4-FFF2-40B4-BE49-F238E27FC236}">
                <a16:creationId xmlns:a16="http://schemas.microsoft.com/office/drawing/2014/main" id="{B7269F12-FE7B-38AE-EDE2-BEA09F612C00}"/>
              </a:ext>
            </a:extLst>
          </p:cNvPr>
          <p:cNvGrpSpPr/>
          <p:nvPr/>
        </p:nvGrpSpPr>
        <p:grpSpPr>
          <a:xfrm>
            <a:off x="24953" y="1897055"/>
            <a:ext cx="12835443" cy="6095087"/>
            <a:chOff x="76389" y="943181"/>
            <a:chExt cx="12033228" cy="5714144"/>
          </a:xfrm>
        </p:grpSpPr>
        <p:sp>
          <p:nvSpPr>
            <p:cNvPr id="4" name="Rectangle 3">
              <a:extLst>
                <a:ext uri="{FF2B5EF4-FFF2-40B4-BE49-F238E27FC236}">
                  <a16:creationId xmlns:a16="http://schemas.microsoft.com/office/drawing/2014/main" id="{E32E66A9-0216-8567-D66E-EE7BA1A25E09}"/>
                </a:ext>
              </a:extLst>
            </p:cNvPr>
            <p:cNvSpPr/>
            <p:nvPr/>
          </p:nvSpPr>
          <p:spPr>
            <a:xfrm>
              <a:off x="1623505" y="1174281"/>
              <a:ext cx="9510255" cy="5318593"/>
            </a:xfrm>
            <a:prstGeom prst="rect">
              <a:avLst/>
            </a:prstGeom>
            <a:ln w="57150">
              <a:solidFill>
                <a:schemeClr val="bg2">
                  <a:lumMod val="90000"/>
                </a:schemeClr>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defTabSz="975390" hangingPunct="1"/>
              <a:endParaRPr lang="en-IN" sz="1920" kern="1200">
                <a:solidFill>
                  <a:prstClr val="black"/>
                </a:solidFill>
                <a:latin typeface="Calibri" panose="020F0502020204030204"/>
              </a:endParaRPr>
            </a:p>
          </p:txBody>
        </p:sp>
        <p:sp>
          <p:nvSpPr>
            <p:cNvPr id="5" name="Rectangle 4">
              <a:extLst>
                <a:ext uri="{FF2B5EF4-FFF2-40B4-BE49-F238E27FC236}">
                  <a16:creationId xmlns:a16="http://schemas.microsoft.com/office/drawing/2014/main" id="{0A31995B-8212-7C93-4CCC-5D0603652017}"/>
                </a:ext>
              </a:extLst>
            </p:cNvPr>
            <p:cNvSpPr/>
            <p:nvPr/>
          </p:nvSpPr>
          <p:spPr>
            <a:xfrm>
              <a:off x="1900716" y="1636295"/>
              <a:ext cx="2715063" cy="4649002"/>
            </a:xfrm>
            <a:prstGeom prst="rect">
              <a:avLst/>
            </a:prstGeom>
            <a:ln w="28575">
              <a:solidFill>
                <a:srgbClr val="00B0F0"/>
              </a:solidFill>
              <a:prstDash val="sysDot"/>
            </a:ln>
          </p:spPr>
          <p:style>
            <a:lnRef idx="2">
              <a:schemeClr val="accent6"/>
            </a:lnRef>
            <a:fillRef idx="1">
              <a:schemeClr val="lt1"/>
            </a:fillRef>
            <a:effectRef idx="0">
              <a:schemeClr val="accent6"/>
            </a:effectRef>
            <a:fontRef idx="minor">
              <a:schemeClr val="dk1"/>
            </a:fontRef>
          </p:style>
          <p:txBody>
            <a:bodyPr rtlCol="0" anchor="ctr"/>
            <a:lstStyle/>
            <a:p>
              <a:pPr defTabSz="975390" hangingPunct="1"/>
              <a:endParaRPr lang="en-IN" sz="1920" kern="1200">
                <a:solidFill>
                  <a:srgbClr val="00B0F0"/>
                </a:solidFill>
                <a:latin typeface="Calibri" panose="020F0502020204030204"/>
              </a:endParaRPr>
            </a:p>
          </p:txBody>
        </p:sp>
        <p:sp>
          <p:nvSpPr>
            <p:cNvPr id="6" name="Rectangle 5">
              <a:extLst>
                <a:ext uri="{FF2B5EF4-FFF2-40B4-BE49-F238E27FC236}">
                  <a16:creationId xmlns:a16="http://schemas.microsoft.com/office/drawing/2014/main" id="{5FEDF558-D29E-B3B7-9FFA-F4F5C453E06E}"/>
                </a:ext>
              </a:extLst>
            </p:cNvPr>
            <p:cNvSpPr/>
            <p:nvPr/>
          </p:nvSpPr>
          <p:spPr>
            <a:xfrm>
              <a:off x="4964363" y="1636294"/>
              <a:ext cx="5902267" cy="4649002"/>
            </a:xfrm>
            <a:prstGeom prst="rect">
              <a:avLst/>
            </a:prstGeom>
            <a:ln w="28575">
              <a:solidFill>
                <a:srgbClr val="00B0F0"/>
              </a:solidFill>
              <a:prstDash val="sysDot"/>
            </a:ln>
          </p:spPr>
          <p:style>
            <a:lnRef idx="2">
              <a:schemeClr val="accent6"/>
            </a:lnRef>
            <a:fillRef idx="1">
              <a:schemeClr val="lt1"/>
            </a:fillRef>
            <a:effectRef idx="0">
              <a:schemeClr val="accent6"/>
            </a:effectRef>
            <a:fontRef idx="minor">
              <a:schemeClr val="dk1"/>
            </a:fontRef>
          </p:style>
          <p:txBody>
            <a:bodyPr rtlCol="0" anchor="ctr"/>
            <a:lstStyle/>
            <a:p>
              <a:pPr defTabSz="975390" hangingPunct="1"/>
              <a:endParaRPr lang="en-IN" sz="1920" kern="1200">
                <a:solidFill>
                  <a:srgbClr val="00B0F0"/>
                </a:solidFill>
                <a:latin typeface="Calibri" panose="020F0502020204030204"/>
              </a:endParaRPr>
            </a:p>
          </p:txBody>
        </p:sp>
        <p:sp>
          <p:nvSpPr>
            <p:cNvPr id="7" name="Rectangle 6">
              <a:extLst>
                <a:ext uri="{FF2B5EF4-FFF2-40B4-BE49-F238E27FC236}">
                  <a16:creationId xmlns:a16="http://schemas.microsoft.com/office/drawing/2014/main" id="{0F419EE7-8105-3243-4985-C5C03A81D369}"/>
                </a:ext>
              </a:extLst>
            </p:cNvPr>
            <p:cNvSpPr/>
            <p:nvPr/>
          </p:nvSpPr>
          <p:spPr>
            <a:xfrm>
              <a:off x="8671861" y="943181"/>
              <a:ext cx="2250041" cy="443397"/>
            </a:xfrm>
            <a:prstGeom prst="rect">
              <a:avLst/>
            </a:prstGeom>
            <a:ln w="57150">
              <a:solidFill>
                <a:schemeClr val="bg2">
                  <a:lumMod val="90000"/>
                </a:schemeClr>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defTabSz="975390" hangingPunct="1"/>
              <a:r>
                <a:rPr lang="en-IN" sz="1920" b="1" kern="1200" dirty="0">
                  <a:solidFill>
                    <a:srgbClr val="4472C4"/>
                  </a:solidFill>
                  <a:latin typeface="Calibri" panose="020F0502020204030204"/>
                </a:rPr>
                <a:t>Virtual Network &lt;-&gt;</a:t>
              </a:r>
            </a:p>
          </p:txBody>
        </p:sp>
        <p:sp>
          <p:nvSpPr>
            <p:cNvPr id="8" name="TextBox 7">
              <a:extLst>
                <a:ext uri="{FF2B5EF4-FFF2-40B4-BE49-F238E27FC236}">
                  <a16:creationId xmlns:a16="http://schemas.microsoft.com/office/drawing/2014/main" id="{83D5E241-3DFE-7FF0-D48E-BCF94AFEE151}"/>
                </a:ext>
              </a:extLst>
            </p:cNvPr>
            <p:cNvSpPr txBox="1"/>
            <p:nvPr/>
          </p:nvSpPr>
          <p:spPr>
            <a:xfrm>
              <a:off x="2167846" y="1270536"/>
              <a:ext cx="2411974" cy="332844"/>
            </a:xfrm>
            <a:prstGeom prst="rect">
              <a:avLst/>
            </a:prstGeom>
            <a:noFill/>
          </p:spPr>
          <p:txBody>
            <a:bodyPr wrap="square" rtlCol="0">
              <a:spAutoFit/>
            </a:bodyPr>
            <a:lstStyle/>
            <a:p>
              <a:pPr algn="l" defTabSz="975390" hangingPunct="1"/>
              <a:r>
                <a:rPr lang="en-IN" sz="1707" kern="1200" dirty="0">
                  <a:solidFill>
                    <a:srgbClr val="00B0F0"/>
                  </a:solidFill>
                  <a:latin typeface="Calibri" panose="020F0502020204030204"/>
                  <a:ea typeface="+mn-ea"/>
                  <a:cs typeface="+mn-cs"/>
                </a:rPr>
                <a:t>Virtual Machine (Public IP)</a:t>
              </a:r>
            </a:p>
          </p:txBody>
        </p:sp>
        <p:sp>
          <p:nvSpPr>
            <p:cNvPr id="9" name="TextBox 8">
              <a:extLst>
                <a:ext uri="{FF2B5EF4-FFF2-40B4-BE49-F238E27FC236}">
                  <a16:creationId xmlns:a16="http://schemas.microsoft.com/office/drawing/2014/main" id="{5A403971-B613-5084-0E2F-C8F47ABD61CC}"/>
                </a:ext>
              </a:extLst>
            </p:cNvPr>
            <p:cNvSpPr txBox="1"/>
            <p:nvPr/>
          </p:nvSpPr>
          <p:spPr>
            <a:xfrm>
              <a:off x="6187492" y="1298350"/>
              <a:ext cx="2534256" cy="332844"/>
            </a:xfrm>
            <a:prstGeom prst="rect">
              <a:avLst/>
            </a:prstGeom>
            <a:noFill/>
          </p:spPr>
          <p:txBody>
            <a:bodyPr wrap="square" rtlCol="0">
              <a:spAutoFit/>
            </a:bodyPr>
            <a:lstStyle/>
            <a:p>
              <a:pPr algn="l" defTabSz="975390" hangingPunct="1"/>
              <a:r>
                <a:rPr lang="en-IN" sz="1707" kern="1200" dirty="0">
                  <a:solidFill>
                    <a:srgbClr val="00B0F0"/>
                  </a:solidFill>
                  <a:latin typeface="Calibri" panose="020F0502020204030204"/>
                  <a:ea typeface="+mn-ea"/>
                  <a:cs typeface="+mn-cs"/>
                </a:rPr>
                <a:t>Virtual Machine (Private IP)</a:t>
              </a:r>
            </a:p>
          </p:txBody>
        </p:sp>
        <p:sp>
          <p:nvSpPr>
            <p:cNvPr id="10" name="Rectangle: Rounded Corners 9">
              <a:extLst>
                <a:ext uri="{FF2B5EF4-FFF2-40B4-BE49-F238E27FC236}">
                  <a16:creationId xmlns:a16="http://schemas.microsoft.com/office/drawing/2014/main" id="{6861A16A-F19E-24C3-30F5-DDE62D152DBB}"/>
                </a:ext>
              </a:extLst>
            </p:cNvPr>
            <p:cNvSpPr/>
            <p:nvPr/>
          </p:nvSpPr>
          <p:spPr>
            <a:xfrm>
              <a:off x="1970397" y="2071103"/>
              <a:ext cx="2456603" cy="1796415"/>
            </a:xfrm>
            <a:prstGeom prst="roundRect">
              <a:avLst>
                <a:gd name="adj" fmla="val 6241"/>
              </a:avLst>
            </a:prstGeom>
            <a:ln w="1905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defTabSz="975390" hangingPunct="1"/>
              <a:endParaRPr lang="en-IN" sz="1920" kern="1200">
                <a:solidFill>
                  <a:prstClr val="black"/>
                </a:solidFill>
                <a:latin typeface="Calibri" panose="020F0502020204030204"/>
              </a:endParaRPr>
            </a:p>
          </p:txBody>
        </p:sp>
        <p:sp>
          <p:nvSpPr>
            <p:cNvPr id="11" name="Rectangle: Rounded Corners 10">
              <a:extLst>
                <a:ext uri="{FF2B5EF4-FFF2-40B4-BE49-F238E27FC236}">
                  <a16:creationId xmlns:a16="http://schemas.microsoft.com/office/drawing/2014/main" id="{DDBAAE67-2F36-7AAD-5BC3-BEE75621BD0D}"/>
                </a:ext>
              </a:extLst>
            </p:cNvPr>
            <p:cNvSpPr/>
            <p:nvPr/>
          </p:nvSpPr>
          <p:spPr>
            <a:xfrm>
              <a:off x="2062341" y="2334902"/>
              <a:ext cx="2270148" cy="1357410"/>
            </a:xfrm>
            <a:prstGeom prst="roundRect">
              <a:avLst>
                <a:gd name="adj" fmla="val 5478"/>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defTabSz="975390" hangingPunct="1"/>
              <a:endParaRPr lang="en-IN" sz="1920" kern="1200">
                <a:solidFill>
                  <a:prstClr val="white"/>
                </a:solidFill>
                <a:latin typeface="Calibri" panose="020F0502020204030204"/>
              </a:endParaRPr>
            </a:p>
          </p:txBody>
        </p:sp>
        <p:sp>
          <p:nvSpPr>
            <p:cNvPr id="12" name="Rectangle: Rounded Corners 11">
              <a:extLst>
                <a:ext uri="{FF2B5EF4-FFF2-40B4-BE49-F238E27FC236}">
                  <a16:creationId xmlns:a16="http://schemas.microsoft.com/office/drawing/2014/main" id="{012EF66B-582C-0BD3-9915-E4D61D834638}"/>
                </a:ext>
              </a:extLst>
            </p:cNvPr>
            <p:cNvSpPr/>
            <p:nvPr/>
          </p:nvSpPr>
          <p:spPr>
            <a:xfrm>
              <a:off x="2282385" y="2834494"/>
              <a:ext cx="1764889" cy="673116"/>
            </a:xfrm>
            <a:prstGeom prst="roundRect">
              <a:avLst>
                <a:gd name="adj" fmla="val 7005"/>
              </a:avLst>
            </a:prstGeom>
            <a:solidFill>
              <a:schemeClr val="accent2">
                <a:lumMod val="60000"/>
                <a:lumOff val="40000"/>
              </a:schemeClr>
            </a:solidFill>
          </p:spPr>
          <p:style>
            <a:lnRef idx="2">
              <a:schemeClr val="accent6"/>
            </a:lnRef>
            <a:fillRef idx="1">
              <a:schemeClr val="lt1"/>
            </a:fillRef>
            <a:effectRef idx="0">
              <a:schemeClr val="accent6"/>
            </a:effectRef>
            <a:fontRef idx="minor">
              <a:schemeClr val="dk1"/>
            </a:fontRef>
          </p:style>
          <p:txBody>
            <a:bodyPr rtlCol="0" anchor="ctr"/>
            <a:lstStyle/>
            <a:p>
              <a:pPr defTabSz="975390" hangingPunct="1"/>
              <a:r>
                <a:rPr lang="en-IN" sz="1920" kern="1200" dirty="0">
                  <a:solidFill>
                    <a:prstClr val="black"/>
                  </a:solidFill>
                  <a:latin typeface="Calibri" panose="020F0502020204030204"/>
                </a:rPr>
                <a:t>View</a:t>
              </a:r>
            </a:p>
          </p:txBody>
        </p:sp>
        <p:sp>
          <p:nvSpPr>
            <p:cNvPr id="13" name="TextBox 12">
              <a:extLst>
                <a:ext uri="{FF2B5EF4-FFF2-40B4-BE49-F238E27FC236}">
                  <a16:creationId xmlns:a16="http://schemas.microsoft.com/office/drawing/2014/main" id="{2069418C-7CAC-027B-9619-9ADF8E32E6F2}"/>
                </a:ext>
              </a:extLst>
            </p:cNvPr>
            <p:cNvSpPr txBox="1"/>
            <p:nvPr/>
          </p:nvSpPr>
          <p:spPr>
            <a:xfrm>
              <a:off x="3130273" y="2431012"/>
              <a:ext cx="1165443" cy="363561"/>
            </a:xfrm>
            <a:prstGeom prst="rect">
              <a:avLst/>
            </a:prstGeom>
            <a:noFill/>
          </p:spPr>
          <p:txBody>
            <a:bodyPr wrap="square" rtlCol="0">
              <a:spAutoFit/>
            </a:bodyPr>
            <a:lstStyle/>
            <a:p>
              <a:pPr algn="l" defTabSz="975390" hangingPunct="1"/>
              <a:r>
                <a:rPr lang="en-IN" sz="1920" kern="1200" dirty="0">
                  <a:solidFill>
                    <a:prstClr val="white"/>
                  </a:solidFill>
                  <a:latin typeface="Calibri" panose="020F0502020204030204"/>
                  <a:ea typeface="+mn-ea"/>
                  <a:cs typeface="+mn-cs"/>
                </a:rPr>
                <a:t>Docker 1</a:t>
              </a:r>
            </a:p>
          </p:txBody>
        </p:sp>
        <p:sp>
          <p:nvSpPr>
            <p:cNvPr id="14" name="TextBox 13">
              <a:extLst>
                <a:ext uri="{FF2B5EF4-FFF2-40B4-BE49-F238E27FC236}">
                  <a16:creationId xmlns:a16="http://schemas.microsoft.com/office/drawing/2014/main" id="{37CE1F7E-8E62-D99A-2B2E-788EE4B3C61E}"/>
                </a:ext>
              </a:extLst>
            </p:cNvPr>
            <p:cNvSpPr txBox="1"/>
            <p:nvPr/>
          </p:nvSpPr>
          <p:spPr>
            <a:xfrm>
              <a:off x="2474299" y="1735871"/>
              <a:ext cx="2449589" cy="640560"/>
            </a:xfrm>
            <a:prstGeom prst="rect">
              <a:avLst/>
            </a:prstGeom>
            <a:noFill/>
          </p:spPr>
          <p:txBody>
            <a:bodyPr wrap="square" rtlCol="0">
              <a:spAutoFit/>
            </a:bodyPr>
            <a:lstStyle/>
            <a:p>
              <a:pPr algn="l" defTabSz="975390" hangingPunct="1"/>
              <a:r>
                <a:rPr lang="en-IN" sz="1920" kern="1200" dirty="0">
                  <a:solidFill>
                    <a:srgbClr val="FF0000"/>
                  </a:solidFill>
                  <a:latin typeface="Calibri" panose="020F0502020204030204"/>
                  <a:ea typeface="+mn-ea"/>
                  <a:cs typeface="+mn-cs"/>
                </a:rPr>
                <a:t>Web app (Frontend)</a:t>
              </a:r>
            </a:p>
            <a:p>
              <a:pPr algn="l" defTabSz="975390" hangingPunct="1"/>
              <a:endParaRPr lang="en-IN" sz="1920" kern="1200" dirty="0">
                <a:solidFill>
                  <a:prstClr val="black"/>
                </a:solidFill>
                <a:latin typeface="Calibri" panose="020F0502020204030204"/>
                <a:ea typeface="+mn-ea"/>
                <a:cs typeface="+mn-cs"/>
              </a:endParaRPr>
            </a:p>
          </p:txBody>
        </p:sp>
        <p:sp>
          <p:nvSpPr>
            <p:cNvPr id="15" name="TextBox 14">
              <a:extLst>
                <a:ext uri="{FF2B5EF4-FFF2-40B4-BE49-F238E27FC236}">
                  <a16:creationId xmlns:a16="http://schemas.microsoft.com/office/drawing/2014/main" id="{CCD1D355-FEAF-FC48-0FEC-623342920A07}"/>
                </a:ext>
              </a:extLst>
            </p:cNvPr>
            <p:cNvSpPr txBox="1"/>
            <p:nvPr/>
          </p:nvSpPr>
          <p:spPr>
            <a:xfrm>
              <a:off x="8569636" y="1676306"/>
              <a:ext cx="2534256" cy="640560"/>
            </a:xfrm>
            <a:prstGeom prst="rect">
              <a:avLst/>
            </a:prstGeom>
            <a:noFill/>
          </p:spPr>
          <p:txBody>
            <a:bodyPr wrap="square" rtlCol="0">
              <a:spAutoFit/>
            </a:bodyPr>
            <a:lstStyle/>
            <a:p>
              <a:pPr algn="l" defTabSz="975390" hangingPunct="1"/>
              <a:r>
                <a:rPr lang="en-IN" sz="1920" kern="1200" dirty="0">
                  <a:solidFill>
                    <a:srgbClr val="FF0000"/>
                  </a:solidFill>
                  <a:latin typeface="Calibri" panose="020F0502020204030204"/>
                  <a:ea typeface="+mn-ea"/>
                  <a:cs typeface="+mn-cs"/>
                </a:rPr>
                <a:t>Dotnet App (Backend)</a:t>
              </a:r>
            </a:p>
            <a:p>
              <a:pPr algn="l" defTabSz="975390" hangingPunct="1"/>
              <a:endParaRPr lang="en-IN" sz="1920" kern="1200" dirty="0">
                <a:solidFill>
                  <a:prstClr val="black"/>
                </a:solidFill>
                <a:latin typeface="Calibri" panose="020F0502020204030204"/>
                <a:ea typeface="+mn-ea"/>
                <a:cs typeface="+mn-cs"/>
              </a:endParaRPr>
            </a:p>
          </p:txBody>
        </p:sp>
        <p:sp>
          <p:nvSpPr>
            <p:cNvPr id="16" name="Rectangle: Rounded Corners 15">
              <a:extLst>
                <a:ext uri="{FF2B5EF4-FFF2-40B4-BE49-F238E27FC236}">
                  <a16:creationId xmlns:a16="http://schemas.microsoft.com/office/drawing/2014/main" id="{72A1E328-8E99-E044-F9AD-2751081D4042}"/>
                </a:ext>
              </a:extLst>
            </p:cNvPr>
            <p:cNvSpPr/>
            <p:nvPr/>
          </p:nvSpPr>
          <p:spPr>
            <a:xfrm>
              <a:off x="5821011" y="2071555"/>
              <a:ext cx="4768694" cy="4117578"/>
            </a:xfrm>
            <a:prstGeom prst="roundRect">
              <a:avLst>
                <a:gd name="adj" fmla="val 5315"/>
              </a:avLst>
            </a:prstGeom>
            <a:ln w="1905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defTabSz="975390" hangingPunct="1"/>
              <a:endParaRPr lang="en-IN" sz="1920" kern="1200">
                <a:solidFill>
                  <a:prstClr val="black"/>
                </a:solidFill>
                <a:latin typeface="Calibri" panose="020F0502020204030204"/>
              </a:endParaRPr>
            </a:p>
          </p:txBody>
        </p:sp>
        <p:sp>
          <p:nvSpPr>
            <p:cNvPr id="17" name="Rectangle: Rounded Corners 16">
              <a:extLst>
                <a:ext uri="{FF2B5EF4-FFF2-40B4-BE49-F238E27FC236}">
                  <a16:creationId xmlns:a16="http://schemas.microsoft.com/office/drawing/2014/main" id="{5F972AEB-7EE0-32E0-DD7B-2537FDFA5323}"/>
                </a:ext>
              </a:extLst>
            </p:cNvPr>
            <p:cNvSpPr/>
            <p:nvPr/>
          </p:nvSpPr>
          <p:spPr>
            <a:xfrm>
              <a:off x="5946139" y="2243667"/>
              <a:ext cx="4465766" cy="3801533"/>
            </a:xfrm>
            <a:prstGeom prst="roundRect">
              <a:avLst>
                <a:gd name="adj" fmla="val 2636"/>
              </a:avLst>
            </a:prstGeom>
            <a:solidFill>
              <a:schemeClr val="accent6">
                <a:lumMod val="20000"/>
                <a:lumOff val="80000"/>
              </a:schemeClr>
            </a:solidFill>
            <a:ln w="28575">
              <a:solidFill>
                <a:srgbClr val="92D050"/>
              </a:solidFill>
            </a:ln>
          </p:spPr>
          <p:style>
            <a:lnRef idx="2">
              <a:schemeClr val="accent6"/>
            </a:lnRef>
            <a:fillRef idx="1">
              <a:schemeClr val="lt1"/>
            </a:fillRef>
            <a:effectRef idx="0">
              <a:schemeClr val="accent6"/>
            </a:effectRef>
            <a:fontRef idx="minor">
              <a:schemeClr val="dk1"/>
            </a:fontRef>
          </p:style>
          <p:txBody>
            <a:bodyPr rtlCol="0" anchor="ctr"/>
            <a:lstStyle/>
            <a:p>
              <a:pPr defTabSz="975390" hangingPunct="1"/>
              <a:endParaRPr lang="en-IN" sz="1920" kern="1200">
                <a:solidFill>
                  <a:prstClr val="black"/>
                </a:solidFill>
                <a:latin typeface="Calibri" panose="020F0502020204030204"/>
              </a:endParaRPr>
            </a:p>
          </p:txBody>
        </p:sp>
        <p:sp>
          <p:nvSpPr>
            <p:cNvPr id="18" name="Rectangle: Rounded Corners 17">
              <a:extLst>
                <a:ext uri="{FF2B5EF4-FFF2-40B4-BE49-F238E27FC236}">
                  <a16:creationId xmlns:a16="http://schemas.microsoft.com/office/drawing/2014/main" id="{9F057E0C-D0A2-DD79-9D89-17ED23343C62}"/>
                </a:ext>
              </a:extLst>
            </p:cNvPr>
            <p:cNvSpPr/>
            <p:nvPr/>
          </p:nvSpPr>
          <p:spPr>
            <a:xfrm>
              <a:off x="6257155" y="3719158"/>
              <a:ext cx="3715352" cy="856554"/>
            </a:xfrm>
            <a:prstGeom prst="roundRect">
              <a:avLst/>
            </a:prstGeom>
            <a:solidFill>
              <a:schemeClr val="accent1">
                <a:lumMod val="60000"/>
                <a:lumOff val="40000"/>
              </a:schemeClr>
            </a:solidFill>
            <a:ln w="19050">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defTabSz="975390" hangingPunct="1"/>
              <a:endParaRPr lang="en-IN" sz="1920" kern="1200" dirty="0">
                <a:ln w="0"/>
                <a:solidFill>
                  <a:srgbClr val="4472C4"/>
                </a:solidFill>
                <a:effectLst>
                  <a:outerShdw blurRad="38100" dist="25400" dir="5400000" algn="ctr" rotWithShape="0">
                    <a:srgbClr val="6E747A">
                      <a:alpha val="43000"/>
                    </a:srgbClr>
                  </a:outerShdw>
                </a:effectLst>
                <a:latin typeface="Calibri" panose="020F0502020204030204"/>
              </a:endParaRPr>
            </a:p>
          </p:txBody>
        </p:sp>
        <p:sp>
          <p:nvSpPr>
            <p:cNvPr id="19" name="TextBox 18">
              <a:extLst>
                <a:ext uri="{FF2B5EF4-FFF2-40B4-BE49-F238E27FC236}">
                  <a16:creationId xmlns:a16="http://schemas.microsoft.com/office/drawing/2014/main" id="{A469B0C4-0B3B-D290-FA4B-EB97F8F25F4C}"/>
                </a:ext>
              </a:extLst>
            </p:cNvPr>
            <p:cNvSpPr txBox="1"/>
            <p:nvPr/>
          </p:nvSpPr>
          <p:spPr>
            <a:xfrm>
              <a:off x="8997632" y="3824119"/>
              <a:ext cx="1110871" cy="363561"/>
            </a:xfrm>
            <a:prstGeom prst="rect">
              <a:avLst/>
            </a:prstGeom>
            <a:noFill/>
          </p:spPr>
          <p:txBody>
            <a:bodyPr wrap="square" rtlCol="0">
              <a:spAutoFit/>
            </a:bodyPr>
            <a:lstStyle/>
            <a:p>
              <a:pPr algn="l" defTabSz="975390" hangingPunct="1"/>
              <a:r>
                <a:rPr lang="en-IN" sz="1920" kern="1200" dirty="0">
                  <a:solidFill>
                    <a:prstClr val="white"/>
                  </a:solidFill>
                  <a:latin typeface="Calibri" panose="020F0502020204030204"/>
                  <a:ea typeface="+mn-ea"/>
                  <a:cs typeface="+mn-cs"/>
                </a:rPr>
                <a:t>Docker 4</a:t>
              </a:r>
            </a:p>
          </p:txBody>
        </p:sp>
        <p:sp>
          <p:nvSpPr>
            <p:cNvPr id="20" name="Rectangle: Rounded Corners 19">
              <a:extLst>
                <a:ext uri="{FF2B5EF4-FFF2-40B4-BE49-F238E27FC236}">
                  <a16:creationId xmlns:a16="http://schemas.microsoft.com/office/drawing/2014/main" id="{4976BFC7-653A-8BAB-5DE5-4B82AB2F62EC}"/>
                </a:ext>
              </a:extLst>
            </p:cNvPr>
            <p:cNvSpPr/>
            <p:nvPr/>
          </p:nvSpPr>
          <p:spPr>
            <a:xfrm>
              <a:off x="6257155" y="2517602"/>
              <a:ext cx="3715352" cy="856554"/>
            </a:xfrm>
            <a:prstGeom prst="roundRect">
              <a:avLst/>
            </a:prstGeom>
            <a:solidFill>
              <a:schemeClr val="accent1">
                <a:lumMod val="60000"/>
                <a:lumOff val="40000"/>
              </a:schemeClr>
            </a:solidFill>
            <a:ln w="19050">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defTabSz="975390" hangingPunct="1"/>
              <a:endParaRPr lang="en-IN" sz="1920" kern="1200" dirty="0">
                <a:ln w="0"/>
                <a:solidFill>
                  <a:srgbClr val="4472C4"/>
                </a:solidFill>
                <a:effectLst>
                  <a:outerShdw blurRad="38100" dist="25400" dir="5400000" algn="ctr" rotWithShape="0">
                    <a:srgbClr val="6E747A">
                      <a:alpha val="43000"/>
                    </a:srgbClr>
                  </a:outerShdw>
                </a:effectLst>
                <a:latin typeface="Calibri" panose="020F0502020204030204"/>
              </a:endParaRPr>
            </a:p>
          </p:txBody>
        </p:sp>
        <p:sp>
          <p:nvSpPr>
            <p:cNvPr id="21" name="Rectangle: Rounded Corners 20">
              <a:extLst>
                <a:ext uri="{FF2B5EF4-FFF2-40B4-BE49-F238E27FC236}">
                  <a16:creationId xmlns:a16="http://schemas.microsoft.com/office/drawing/2014/main" id="{F396806B-5568-740B-E60D-74D1F6BAD343}"/>
                </a:ext>
              </a:extLst>
            </p:cNvPr>
            <p:cNvSpPr/>
            <p:nvPr/>
          </p:nvSpPr>
          <p:spPr>
            <a:xfrm>
              <a:off x="6344361" y="2559143"/>
              <a:ext cx="1178650" cy="738036"/>
            </a:xfrm>
            <a:prstGeom prst="roundRect">
              <a:avLst/>
            </a:prstGeom>
            <a:ln>
              <a:solidFill>
                <a:srgbClr val="00B050"/>
              </a:solidFill>
            </a:ln>
          </p:spPr>
          <p:style>
            <a:lnRef idx="2">
              <a:schemeClr val="accent6"/>
            </a:lnRef>
            <a:fillRef idx="1">
              <a:schemeClr val="lt1"/>
            </a:fillRef>
            <a:effectRef idx="0">
              <a:schemeClr val="accent6"/>
            </a:effectRef>
            <a:fontRef idx="minor">
              <a:schemeClr val="dk1"/>
            </a:fontRef>
          </p:style>
          <p:txBody>
            <a:bodyPr rtlCol="0" anchor="ctr"/>
            <a:lstStyle/>
            <a:p>
              <a:pPr defTabSz="975390" hangingPunct="1"/>
              <a:endParaRPr lang="en-IN" sz="1920" kern="1200" dirty="0">
                <a:solidFill>
                  <a:prstClr val="black"/>
                </a:solidFill>
                <a:latin typeface="Calibri" panose="020F0502020204030204"/>
              </a:endParaRPr>
            </a:p>
          </p:txBody>
        </p:sp>
        <p:sp>
          <p:nvSpPr>
            <p:cNvPr id="22" name="Rectangle: Rounded Corners 21">
              <a:extLst>
                <a:ext uri="{FF2B5EF4-FFF2-40B4-BE49-F238E27FC236}">
                  <a16:creationId xmlns:a16="http://schemas.microsoft.com/office/drawing/2014/main" id="{A6CE9883-55C0-8401-9DFE-5E06A794C9BB}"/>
                </a:ext>
              </a:extLst>
            </p:cNvPr>
            <p:cNvSpPr/>
            <p:nvPr/>
          </p:nvSpPr>
          <p:spPr>
            <a:xfrm>
              <a:off x="6392710" y="2793347"/>
              <a:ext cx="940825" cy="443505"/>
            </a:xfrm>
            <a:prstGeom prst="roundRect">
              <a:avLst/>
            </a:prstGeom>
            <a:solidFill>
              <a:schemeClr val="accent2">
                <a:lumMod val="60000"/>
                <a:lumOff val="4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defTabSz="975390" hangingPunct="1"/>
              <a:r>
                <a:rPr lang="en-IN" sz="1280" kern="1200" dirty="0">
                  <a:solidFill>
                    <a:prstClr val="black"/>
                  </a:solidFill>
                  <a:latin typeface="Calibri" panose="020F0502020204030204"/>
                </a:rPr>
                <a:t>File Service (M-C)</a:t>
              </a:r>
            </a:p>
          </p:txBody>
        </p:sp>
        <p:cxnSp>
          <p:nvCxnSpPr>
            <p:cNvPr id="23" name="Straight Connector 22">
              <a:extLst>
                <a:ext uri="{FF2B5EF4-FFF2-40B4-BE49-F238E27FC236}">
                  <a16:creationId xmlns:a16="http://schemas.microsoft.com/office/drawing/2014/main" id="{35D04DB4-0B8E-F480-530B-CC5D42DDA4E6}"/>
                </a:ext>
              </a:extLst>
            </p:cNvPr>
            <p:cNvCxnSpPr>
              <a:cxnSpLocks/>
            </p:cNvCxnSpPr>
            <p:nvPr/>
          </p:nvCxnSpPr>
          <p:spPr>
            <a:xfrm>
              <a:off x="8080359" y="4652581"/>
              <a:ext cx="0" cy="313267"/>
            </a:xfrm>
            <a:prstGeom prst="line">
              <a:avLst/>
            </a:prstGeom>
            <a:ln w="38100">
              <a:solidFill>
                <a:schemeClr val="accent1"/>
              </a:solidFill>
              <a:prstDash val="sysDot"/>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A9049490-33CD-7C1F-4F32-A5566FF6F6F0}"/>
                </a:ext>
              </a:extLst>
            </p:cNvPr>
            <p:cNvSpPr txBox="1"/>
            <p:nvPr/>
          </p:nvSpPr>
          <p:spPr>
            <a:xfrm>
              <a:off x="9015642" y="2571202"/>
              <a:ext cx="1110871" cy="363561"/>
            </a:xfrm>
            <a:prstGeom prst="rect">
              <a:avLst/>
            </a:prstGeom>
            <a:noFill/>
          </p:spPr>
          <p:txBody>
            <a:bodyPr wrap="square" rtlCol="0">
              <a:spAutoFit/>
            </a:bodyPr>
            <a:lstStyle/>
            <a:p>
              <a:pPr algn="l" defTabSz="975390" hangingPunct="1"/>
              <a:r>
                <a:rPr lang="en-IN" sz="1920" kern="1200" dirty="0">
                  <a:solidFill>
                    <a:prstClr val="white"/>
                  </a:solidFill>
                  <a:latin typeface="Calibri" panose="020F0502020204030204"/>
                  <a:ea typeface="+mn-ea"/>
                  <a:cs typeface="+mn-cs"/>
                </a:rPr>
                <a:t>Docker 3</a:t>
              </a:r>
            </a:p>
          </p:txBody>
        </p:sp>
        <p:sp>
          <p:nvSpPr>
            <p:cNvPr id="25" name="Rectangle: Rounded Corners 24">
              <a:extLst>
                <a:ext uri="{FF2B5EF4-FFF2-40B4-BE49-F238E27FC236}">
                  <a16:creationId xmlns:a16="http://schemas.microsoft.com/office/drawing/2014/main" id="{EB8F2365-7C10-A82E-9C5D-C72E90B44446}"/>
                </a:ext>
              </a:extLst>
            </p:cNvPr>
            <p:cNvSpPr/>
            <p:nvPr/>
          </p:nvSpPr>
          <p:spPr>
            <a:xfrm>
              <a:off x="6257155" y="5053697"/>
              <a:ext cx="3715352" cy="856554"/>
            </a:xfrm>
            <a:prstGeom prst="roundRect">
              <a:avLst/>
            </a:prstGeom>
            <a:solidFill>
              <a:schemeClr val="accent1">
                <a:lumMod val="60000"/>
                <a:lumOff val="40000"/>
              </a:schemeClr>
            </a:solidFill>
            <a:ln w="19050">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defTabSz="975390" hangingPunct="1"/>
              <a:endParaRPr lang="en-IN" sz="1920" kern="1200" dirty="0">
                <a:ln w="0"/>
                <a:solidFill>
                  <a:srgbClr val="4472C4"/>
                </a:solidFill>
                <a:effectLst>
                  <a:outerShdw blurRad="38100" dist="25400" dir="5400000" algn="ctr" rotWithShape="0">
                    <a:srgbClr val="6E747A">
                      <a:alpha val="43000"/>
                    </a:srgbClr>
                  </a:outerShdw>
                </a:effectLst>
                <a:latin typeface="Calibri" panose="020F0502020204030204"/>
              </a:endParaRPr>
            </a:p>
          </p:txBody>
        </p:sp>
        <p:sp>
          <p:nvSpPr>
            <p:cNvPr id="26" name="TextBox 25">
              <a:extLst>
                <a:ext uri="{FF2B5EF4-FFF2-40B4-BE49-F238E27FC236}">
                  <a16:creationId xmlns:a16="http://schemas.microsoft.com/office/drawing/2014/main" id="{A8346242-C7A0-B9D1-7DCE-AB8039909693}"/>
                </a:ext>
              </a:extLst>
            </p:cNvPr>
            <p:cNvSpPr txBox="1"/>
            <p:nvPr/>
          </p:nvSpPr>
          <p:spPr>
            <a:xfrm>
              <a:off x="6827678" y="2509646"/>
              <a:ext cx="725360" cy="301946"/>
            </a:xfrm>
            <a:prstGeom prst="rect">
              <a:avLst/>
            </a:prstGeom>
            <a:noFill/>
          </p:spPr>
          <p:txBody>
            <a:bodyPr wrap="square" rtlCol="0">
              <a:spAutoFit/>
            </a:bodyPr>
            <a:lstStyle/>
            <a:p>
              <a:pPr algn="l" defTabSz="975390" hangingPunct="1"/>
              <a:r>
                <a:rPr lang="en-IN" sz="1493" kern="1200" dirty="0">
                  <a:solidFill>
                    <a:srgbClr val="00B050"/>
                  </a:solidFill>
                  <a:latin typeface="Calibri" panose="020F0502020204030204"/>
                  <a:ea typeface="+mn-ea"/>
                  <a:cs typeface="+mn-cs"/>
                </a:rPr>
                <a:t>Pod 1</a:t>
              </a:r>
            </a:p>
          </p:txBody>
        </p:sp>
        <p:sp>
          <p:nvSpPr>
            <p:cNvPr id="27" name="Rectangle: Rounded Corners 26">
              <a:extLst>
                <a:ext uri="{FF2B5EF4-FFF2-40B4-BE49-F238E27FC236}">
                  <a16:creationId xmlns:a16="http://schemas.microsoft.com/office/drawing/2014/main" id="{434EEBFE-9C3E-3D17-9D99-C3D65A0207D4}"/>
                </a:ext>
              </a:extLst>
            </p:cNvPr>
            <p:cNvSpPr/>
            <p:nvPr/>
          </p:nvSpPr>
          <p:spPr>
            <a:xfrm>
              <a:off x="7891101" y="2552532"/>
              <a:ext cx="1178650" cy="738036"/>
            </a:xfrm>
            <a:prstGeom prst="roundRect">
              <a:avLst/>
            </a:prstGeom>
            <a:ln>
              <a:solidFill>
                <a:srgbClr val="00B050"/>
              </a:solidFill>
            </a:ln>
          </p:spPr>
          <p:style>
            <a:lnRef idx="2">
              <a:schemeClr val="accent6"/>
            </a:lnRef>
            <a:fillRef idx="1">
              <a:schemeClr val="lt1"/>
            </a:fillRef>
            <a:effectRef idx="0">
              <a:schemeClr val="accent6"/>
            </a:effectRef>
            <a:fontRef idx="minor">
              <a:schemeClr val="dk1"/>
            </a:fontRef>
          </p:style>
          <p:txBody>
            <a:bodyPr rtlCol="0" anchor="ctr"/>
            <a:lstStyle/>
            <a:p>
              <a:pPr defTabSz="975390" hangingPunct="1"/>
              <a:endParaRPr lang="en-IN" sz="1920" kern="1200" dirty="0">
                <a:solidFill>
                  <a:prstClr val="black"/>
                </a:solidFill>
                <a:latin typeface="Calibri" panose="020F0502020204030204"/>
              </a:endParaRPr>
            </a:p>
          </p:txBody>
        </p:sp>
        <p:sp>
          <p:nvSpPr>
            <p:cNvPr id="28" name="Rectangle: Rounded Corners 27">
              <a:extLst>
                <a:ext uri="{FF2B5EF4-FFF2-40B4-BE49-F238E27FC236}">
                  <a16:creationId xmlns:a16="http://schemas.microsoft.com/office/drawing/2014/main" id="{20A7A4E6-256B-9161-E664-040BDE56E6D2}"/>
                </a:ext>
              </a:extLst>
            </p:cNvPr>
            <p:cNvSpPr/>
            <p:nvPr/>
          </p:nvSpPr>
          <p:spPr>
            <a:xfrm>
              <a:off x="7939450" y="2786736"/>
              <a:ext cx="940825" cy="443505"/>
            </a:xfrm>
            <a:prstGeom prst="roundRect">
              <a:avLst/>
            </a:prstGeom>
            <a:solidFill>
              <a:schemeClr val="accent2">
                <a:lumMod val="60000"/>
                <a:lumOff val="4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defTabSz="975390" hangingPunct="1"/>
              <a:r>
                <a:rPr lang="en-IN" sz="1280" kern="1200" dirty="0">
                  <a:solidFill>
                    <a:prstClr val="black"/>
                  </a:solidFill>
                  <a:latin typeface="Calibri" panose="020F0502020204030204"/>
                </a:rPr>
                <a:t>File Service (M-C)</a:t>
              </a:r>
            </a:p>
          </p:txBody>
        </p:sp>
        <p:sp>
          <p:nvSpPr>
            <p:cNvPr id="29" name="TextBox 28">
              <a:extLst>
                <a:ext uri="{FF2B5EF4-FFF2-40B4-BE49-F238E27FC236}">
                  <a16:creationId xmlns:a16="http://schemas.microsoft.com/office/drawing/2014/main" id="{469A1424-2908-F927-71CF-F646BF69B612}"/>
                </a:ext>
              </a:extLst>
            </p:cNvPr>
            <p:cNvSpPr txBox="1"/>
            <p:nvPr/>
          </p:nvSpPr>
          <p:spPr>
            <a:xfrm>
              <a:off x="8374418" y="2503035"/>
              <a:ext cx="725360" cy="301946"/>
            </a:xfrm>
            <a:prstGeom prst="rect">
              <a:avLst/>
            </a:prstGeom>
            <a:noFill/>
          </p:spPr>
          <p:txBody>
            <a:bodyPr wrap="square" rtlCol="0">
              <a:spAutoFit/>
            </a:bodyPr>
            <a:lstStyle/>
            <a:p>
              <a:pPr algn="l" defTabSz="975390" hangingPunct="1"/>
              <a:r>
                <a:rPr lang="en-IN" sz="1493" kern="1200" dirty="0">
                  <a:solidFill>
                    <a:srgbClr val="00B050"/>
                  </a:solidFill>
                  <a:latin typeface="Calibri" panose="020F0502020204030204"/>
                  <a:ea typeface="+mn-ea"/>
                  <a:cs typeface="+mn-cs"/>
                </a:rPr>
                <a:t>Pod n</a:t>
              </a:r>
            </a:p>
          </p:txBody>
        </p:sp>
        <p:cxnSp>
          <p:nvCxnSpPr>
            <p:cNvPr id="30" name="Straight Connector 29">
              <a:extLst>
                <a:ext uri="{FF2B5EF4-FFF2-40B4-BE49-F238E27FC236}">
                  <a16:creationId xmlns:a16="http://schemas.microsoft.com/office/drawing/2014/main" id="{E5C02DC3-8F3E-AE7A-F421-00BF2548627B}"/>
                </a:ext>
              </a:extLst>
            </p:cNvPr>
            <p:cNvCxnSpPr>
              <a:cxnSpLocks/>
            </p:cNvCxnSpPr>
            <p:nvPr/>
          </p:nvCxnSpPr>
          <p:spPr>
            <a:xfrm>
              <a:off x="7595065" y="2921550"/>
              <a:ext cx="235263" cy="0"/>
            </a:xfrm>
            <a:prstGeom prst="line">
              <a:avLst/>
            </a:prstGeom>
            <a:ln w="28575">
              <a:solidFill>
                <a:srgbClr val="00B050"/>
              </a:solidFill>
              <a:prstDash val="sysDot"/>
            </a:ln>
          </p:spPr>
          <p:style>
            <a:lnRef idx="2">
              <a:schemeClr val="accent6"/>
            </a:lnRef>
            <a:fillRef idx="1">
              <a:schemeClr val="lt1"/>
            </a:fillRef>
            <a:effectRef idx="0">
              <a:schemeClr val="accent6"/>
            </a:effectRef>
            <a:fontRef idx="minor">
              <a:schemeClr val="dk1"/>
            </a:fontRef>
          </p:style>
        </p:cxnSp>
        <p:sp>
          <p:nvSpPr>
            <p:cNvPr id="31" name="Rectangle: Rounded Corners 30">
              <a:extLst>
                <a:ext uri="{FF2B5EF4-FFF2-40B4-BE49-F238E27FC236}">
                  <a16:creationId xmlns:a16="http://schemas.microsoft.com/office/drawing/2014/main" id="{4A9DA96B-7C11-6462-6124-3625F8448735}"/>
                </a:ext>
              </a:extLst>
            </p:cNvPr>
            <p:cNvSpPr/>
            <p:nvPr/>
          </p:nvSpPr>
          <p:spPr>
            <a:xfrm>
              <a:off x="6344361" y="3792427"/>
              <a:ext cx="1178650" cy="738036"/>
            </a:xfrm>
            <a:prstGeom prst="roundRect">
              <a:avLst/>
            </a:prstGeom>
            <a:ln>
              <a:solidFill>
                <a:srgbClr val="00B050"/>
              </a:solidFill>
            </a:ln>
          </p:spPr>
          <p:style>
            <a:lnRef idx="2">
              <a:schemeClr val="accent6"/>
            </a:lnRef>
            <a:fillRef idx="1">
              <a:schemeClr val="lt1"/>
            </a:fillRef>
            <a:effectRef idx="0">
              <a:schemeClr val="accent6"/>
            </a:effectRef>
            <a:fontRef idx="minor">
              <a:schemeClr val="dk1"/>
            </a:fontRef>
          </p:style>
          <p:txBody>
            <a:bodyPr rtlCol="0" anchor="ctr"/>
            <a:lstStyle/>
            <a:p>
              <a:pPr defTabSz="975390" hangingPunct="1"/>
              <a:endParaRPr lang="en-IN" sz="1920" kern="1200" dirty="0">
                <a:solidFill>
                  <a:prstClr val="black"/>
                </a:solidFill>
                <a:latin typeface="Calibri" panose="020F0502020204030204"/>
              </a:endParaRPr>
            </a:p>
          </p:txBody>
        </p:sp>
        <p:sp>
          <p:nvSpPr>
            <p:cNvPr id="32" name="Rectangle: Rounded Corners 31">
              <a:extLst>
                <a:ext uri="{FF2B5EF4-FFF2-40B4-BE49-F238E27FC236}">
                  <a16:creationId xmlns:a16="http://schemas.microsoft.com/office/drawing/2014/main" id="{6E32E409-17E3-5996-BA8B-250B17815E31}"/>
                </a:ext>
              </a:extLst>
            </p:cNvPr>
            <p:cNvSpPr/>
            <p:nvPr/>
          </p:nvSpPr>
          <p:spPr>
            <a:xfrm>
              <a:off x="6392710" y="4026631"/>
              <a:ext cx="940825" cy="443505"/>
            </a:xfrm>
            <a:prstGeom prst="roundRect">
              <a:avLst/>
            </a:prstGeom>
            <a:solidFill>
              <a:schemeClr val="accent2">
                <a:lumMod val="60000"/>
                <a:lumOff val="4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defTabSz="975390" hangingPunct="1"/>
              <a:r>
                <a:rPr lang="en-IN" sz="1067" kern="1200" dirty="0">
                  <a:solidFill>
                    <a:prstClr val="black"/>
                  </a:solidFill>
                  <a:latin typeface="Calibri" panose="020F0502020204030204"/>
                </a:rPr>
                <a:t>Home Service (M-C)</a:t>
              </a:r>
            </a:p>
          </p:txBody>
        </p:sp>
        <p:sp>
          <p:nvSpPr>
            <p:cNvPr id="33" name="TextBox 32">
              <a:extLst>
                <a:ext uri="{FF2B5EF4-FFF2-40B4-BE49-F238E27FC236}">
                  <a16:creationId xmlns:a16="http://schemas.microsoft.com/office/drawing/2014/main" id="{3ED15E99-5D7E-F733-5011-3653911CF83F}"/>
                </a:ext>
              </a:extLst>
            </p:cNvPr>
            <p:cNvSpPr txBox="1"/>
            <p:nvPr/>
          </p:nvSpPr>
          <p:spPr>
            <a:xfrm>
              <a:off x="6827678" y="3742930"/>
              <a:ext cx="725360" cy="301946"/>
            </a:xfrm>
            <a:prstGeom prst="rect">
              <a:avLst/>
            </a:prstGeom>
            <a:noFill/>
          </p:spPr>
          <p:txBody>
            <a:bodyPr wrap="square" rtlCol="0">
              <a:spAutoFit/>
            </a:bodyPr>
            <a:lstStyle/>
            <a:p>
              <a:pPr algn="l" defTabSz="975390" hangingPunct="1"/>
              <a:r>
                <a:rPr lang="en-IN" sz="1493" kern="1200" dirty="0">
                  <a:solidFill>
                    <a:srgbClr val="00B050"/>
                  </a:solidFill>
                  <a:latin typeface="Calibri" panose="020F0502020204030204"/>
                  <a:ea typeface="+mn-ea"/>
                  <a:cs typeface="+mn-cs"/>
                </a:rPr>
                <a:t>Pod 1</a:t>
              </a:r>
            </a:p>
          </p:txBody>
        </p:sp>
        <p:sp>
          <p:nvSpPr>
            <p:cNvPr id="34" name="Rectangle: Rounded Corners 33">
              <a:extLst>
                <a:ext uri="{FF2B5EF4-FFF2-40B4-BE49-F238E27FC236}">
                  <a16:creationId xmlns:a16="http://schemas.microsoft.com/office/drawing/2014/main" id="{FC799148-21BD-503E-704B-A0CF7C335FA2}"/>
                </a:ext>
              </a:extLst>
            </p:cNvPr>
            <p:cNvSpPr/>
            <p:nvPr/>
          </p:nvSpPr>
          <p:spPr>
            <a:xfrm>
              <a:off x="7891101" y="3785816"/>
              <a:ext cx="1178650" cy="738036"/>
            </a:xfrm>
            <a:prstGeom prst="roundRect">
              <a:avLst/>
            </a:prstGeom>
            <a:ln>
              <a:solidFill>
                <a:srgbClr val="00B050"/>
              </a:solidFill>
            </a:ln>
          </p:spPr>
          <p:style>
            <a:lnRef idx="2">
              <a:schemeClr val="accent6"/>
            </a:lnRef>
            <a:fillRef idx="1">
              <a:schemeClr val="lt1"/>
            </a:fillRef>
            <a:effectRef idx="0">
              <a:schemeClr val="accent6"/>
            </a:effectRef>
            <a:fontRef idx="minor">
              <a:schemeClr val="dk1"/>
            </a:fontRef>
          </p:style>
          <p:txBody>
            <a:bodyPr rtlCol="0" anchor="ctr"/>
            <a:lstStyle/>
            <a:p>
              <a:pPr defTabSz="975390" hangingPunct="1"/>
              <a:endParaRPr lang="en-IN" sz="1920" kern="1200" dirty="0">
                <a:solidFill>
                  <a:prstClr val="black"/>
                </a:solidFill>
                <a:latin typeface="Calibri" panose="020F0502020204030204"/>
              </a:endParaRPr>
            </a:p>
          </p:txBody>
        </p:sp>
        <p:sp>
          <p:nvSpPr>
            <p:cNvPr id="35" name="Rectangle: Rounded Corners 34">
              <a:extLst>
                <a:ext uri="{FF2B5EF4-FFF2-40B4-BE49-F238E27FC236}">
                  <a16:creationId xmlns:a16="http://schemas.microsoft.com/office/drawing/2014/main" id="{A77C3388-176E-4D8B-DCA7-64006CC4D387}"/>
                </a:ext>
              </a:extLst>
            </p:cNvPr>
            <p:cNvSpPr/>
            <p:nvPr/>
          </p:nvSpPr>
          <p:spPr>
            <a:xfrm>
              <a:off x="7939450" y="4020020"/>
              <a:ext cx="940825" cy="443505"/>
            </a:xfrm>
            <a:prstGeom prst="roundRect">
              <a:avLst/>
            </a:prstGeom>
            <a:solidFill>
              <a:schemeClr val="accent2">
                <a:lumMod val="60000"/>
                <a:lumOff val="4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defTabSz="975390" hangingPunct="1"/>
              <a:r>
                <a:rPr lang="en-IN" sz="1067" kern="1200" dirty="0">
                  <a:solidFill>
                    <a:prstClr val="black"/>
                  </a:solidFill>
                  <a:latin typeface="Calibri" panose="020F0502020204030204"/>
                </a:rPr>
                <a:t>Home Service (M-C)</a:t>
              </a:r>
            </a:p>
          </p:txBody>
        </p:sp>
        <p:sp>
          <p:nvSpPr>
            <p:cNvPr id="36" name="TextBox 35">
              <a:extLst>
                <a:ext uri="{FF2B5EF4-FFF2-40B4-BE49-F238E27FC236}">
                  <a16:creationId xmlns:a16="http://schemas.microsoft.com/office/drawing/2014/main" id="{3235A4AC-68B7-B1CE-CAB5-7FBB7FB8427A}"/>
                </a:ext>
              </a:extLst>
            </p:cNvPr>
            <p:cNvSpPr txBox="1"/>
            <p:nvPr/>
          </p:nvSpPr>
          <p:spPr>
            <a:xfrm>
              <a:off x="8374418" y="3736319"/>
              <a:ext cx="725360" cy="301946"/>
            </a:xfrm>
            <a:prstGeom prst="rect">
              <a:avLst/>
            </a:prstGeom>
            <a:noFill/>
          </p:spPr>
          <p:txBody>
            <a:bodyPr wrap="square" rtlCol="0">
              <a:spAutoFit/>
            </a:bodyPr>
            <a:lstStyle/>
            <a:p>
              <a:pPr algn="l" defTabSz="975390" hangingPunct="1"/>
              <a:r>
                <a:rPr lang="en-IN" sz="1493" kern="1200" dirty="0">
                  <a:solidFill>
                    <a:srgbClr val="00B050"/>
                  </a:solidFill>
                  <a:latin typeface="Calibri" panose="020F0502020204030204"/>
                  <a:ea typeface="+mn-ea"/>
                  <a:cs typeface="+mn-cs"/>
                </a:rPr>
                <a:t>Pod n</a:t>
              </a:r>
            </a:p>
          </p:txBody>
        </p:sp>
        <p:cxnSp>
          <p:nvCxnSpPr>
            <p:cNvPr id="37" name="Straight Connector 36">
              <a:extLst>
                <a:ext uri="{FF2B5EF4-FFF2-40B4-BE49-F238E27FC236}">
                  <a16:creationId xmlns:a16="http://schemas.microsoft.com/office/drawing/2014/main" id="{1A88E108-B928-4A12-8194-C4356E5A3B13}"/>
                </a:ext>
              </a:extLst>
            </p:cNvPr>
            <p:cNvCxnSpPr>
              <a:cxnSpLocks/>
            </p:cNvCxnSpPr>
            <p:nvPr/>
          </p:nvCxnSpPr>
          <p:spPr>
            <a:xfrm>
              <a:off x="7595065" y="4154834"/>
              <a:ext cx="235263" cy="0"/>
            </a:xfrm>
            <a:prstGeom prst="line">
              <a:avLst/>
            </a:prstGeom>
            <a:ln w="28575">
              <a:solidFill>
                <a:srgbClr val="00B050"/>
              </a:solidFill>
              <a:prstDash val="sysDot"/>
            </a:ln>
          </p:spPr>
          <p:style>
            <a:lnRef idx="2">
              <a:schemeClr val="accent6"/>
            </a:lnRef>
            <a:fillRef idx="1">
              <a:schemeClr val="lt1"/>
            </a:fillRef>
            <a:effectRef idx="0">
              <a:schemeClr val="accent6"/>
            </a:effectRef>
            <a:fontRef idx="minor">
              <a:schemeClr val="dk1"/>
            </a:fontRef>
          </p:style>
        </p:cxnSp>
        <p:sp>
          <p:nvSpPr>
            <p:cNvPr id="38" name="Rectangle: Rounded Corners 37">
              <a:extLst>
                <a:ext uri="{FF2B5EF4-FFF2-40B4-BE49-F238E27FC236}">
                  <a16:creationId xmlns:a16="http://schemas.microsoft.com/office/drawing/2014/main" id="{1BEAEF2D-6390-962D-4BCF-7154C368357F}"/>
                </a:ext>
              </a:extLst>
            </p:cNvPr>
            <p:cNvSpPr/>
            <p:nvPr/>
          </p:nvSpPr>
          <p:spPr>
            <a:xfrm>
              <a:off x="6344361" y="5116658"/>
              <a:ext cx="1178650" cy="738036"/>
            </a:xfrm>
            <a:prstGeom prst="roundRect">
              <a:avLst/>
            </a:prstGeom>
            <a:ln>
              <a:solidFill>
                <a:srgbClr val="00B050"/>
              </a:solidFill>
            </a:ln>
          </p:spPr>
          <p:style>
            <a:lnRef idx="2">
              <a:schemeClr val="accent6"/>
            </a:lnRef>
            <a:fillRef idx="1">
              <a:schemeClr val="lt1"/>
            </a:fillRef>
            <a:effectRef idx="0">
              <a:schemeClr val="accent6"/>
            </a:effectRef>
            <a:fontRef idx="minor">
              <a:schemeClr val="dk1"/>
            </a:fontRef>
          </p:style>
          <p:txBody>
            <a:bodyPr rtlCol="0" anchor="ctr"/>
            <a:lstStyle/>
            <a:p>
              <a:pPr defTabSz="975390" hangingPunct="1"/>
              <a:endParaRPr lang="en-IN" sz="1920" kern="1200" dirty="0">
                <a:solidFill>
                  <a:prstClr val="black"/>
                </a:solidFill>
                <a:latin typeface="Calibri" panose="020F0502020204030204"/>
              </a:endParaRPr>
            </a:p>
          </p:txBody>
        </p:sp>
        <p:sp>
          <p:nvSpPr>
            <p:cNvPr id="39" name="Rectangle: Rounded Corners 38">
              <a:extLst>
                <a:ext uri="{FF2B5EF4-FFF2-40B4-BE49-F238E27FC236}">
                  <a16:creationId xmlns:a16="http://schemas.microsoft.com/office/drawing/2014/main" id="{92214708-2DDA-6329-76B7-3696AAF0E48A}"/>
                </a:ext>
              </a:extLst>
            </p:cNvPr>
            <p:cNvSpPr/>
            <p:nvPr/>
          </p:nvSpPr>
          <p:spPr>
            <a:xfrm>
              <a:off x="6392710" y="5350862"/>
              <a:ext cx="940825" cy="443505"/>
            </a:xfrm>
            <a:prstGeom prst="roundRect">
              <a:avLst/>
            </a:prstGeom>
            <a:solidFill>
              <a:schemeClr val="accent2">
                <a:lumMod val="60000"/>
                <a:lumOff val="4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defTabSz="975390" hangingPunct="1"/>
              <a:r>
                <a:rPr lang="en-IN" sz="1067" kern="1200" dirty="0">
                  <a:solidFill>
                    <a:prstClr val="black"/>
                  </a:solidFill>
                  <a:latin typeface="Calibri" panose="020F0502020204030204"/>
                </a:rPr>
                <a:t>Kth Service (M-C)</a:t>
              </a:r>
            </a:p>
          </p:txBody>
        </p:sp>
        <p:sp>
          <p:nvSpPr>
            <p:cNvPr id="40" name="TextBox 39">
              <a:extLst>
                <a:ext uri="{FF2B5EF4-FFF2-40B4-BE49-F238E27FC236}">
                  <a16:creationId xmlns:a16="http://schemas.microsoft.com/office/drawing/2014/main" id="{208F019E-8AC4-862E-8C4E-65D2726DA965}"/>
                </a:ext>
              </a:extLst>
            </p:cNvPr>
            <p:cNvSpPr txBox="1"/>
            <p:nvPr/>
          </p:nvSpPr>
          <p:spPr>
            <a:xfrm>
              <a:off x="9015641" y="5180042"/>
              <a:ext cx="1110871" cy="363561"/>
            </a:xfrm>
            <a:prstGeom prst="rect">
              <a:avLst/>
            </a:prstGeom>
            <a:noFill/>
          </p:spPr>
          <p:txBody>
            <a:bodyPr wrap="square" rtlCol="0">
              <a:spAutoFit/>
            </a:bodyPr>
            <a:lstStyle/>
            <a:p>
              <a:pPr algn="l" defTabSz="975390" hangingPunct="1"/>
              <a:r>
                <a:rPr lang="en-IN" sz="1920" kern="1200" dirty="0">
                  <a:solidFill>
                    <a:prstClr val="white"/>
                  </a:solidFill>
                  <a:latin typeface="Calibri" panose="020F0502020204030204"/>
                  <a:ea typeface="+mn-ea"/>
                  <a:cs typeface="+mn-cs"/>
                </a:rPr>
                <a:t>Docker k</a:t>
              </a:r>
            </a:p>
          </p:txBody>
        </p:sp>
        <p:sp>
          <p:nvSpPr>
            <p:cNvPr id="41" name="TextBox 40">
              <a:extLst>
                <a:ext uri="{FF2B5EF4-FFF2-40B4-BE49-F238E27FC236}">
                  <a16:creationId xmlns:a16="http://schemas.microsoft.com/office/drawing/2014/main" id="{A7A2FABE-BE12-6B7B-8A71-87D44843DBFF}"/>
                </a:ext>
              </a:extLst>
            </p:cNvPr>
            <p:cNvSpPr txBox="1"/>
            <p:nvPr/>
          </p:nvSpPr>
          <p:spPr>
            <a:xfrm>
              <a:off x="6827678" y="5067161"/>
              <a:ext cx="725360" cy="301946"/>
            </a:xfrm>
            <a:prstGeom prst="rect">
              <a:avLst/>
            </a:prstGeom>
            <a:noFill/>
          </p:spPr>
          <p:txBody>
            <a:bodyPr wrap="square" rtlCol="0">
              <a:spAutoFit/>
            </a:bodyPr>
            <a:lstStyle/>
            <a:p>
              <a:pPr algn="l" defTabSz="975390" hangingPunct="1"/>
              <a:r>
                <a:rPr lang="en-IN" sz="1493" kern="1200" dirty="0">
                  <a:solidFill>
                    <a:srgbClr val="00B050"/>
                  </a:solidFill>
                  <a:latin typeface="Calibri" panose="020F0502020204030204"/>
                  <a:ea typeface="+mn-ea"/>
                  <a:cs typeface="+mn-cs"/>
                </a:rPr>
                <a:t>Pod 1</a:t>
              </a:r>
            </a:p>
          </p:txBody>
        </p:sp>
        <p:sp>
          <p:nvSpPr>
            <p:cNvPr id="42" name="Rectangle: Rounded Corners 41">
              <a:extLst>
                <a:ext uri="{FF2B5EF4-FFF2-40B4-BE49-F238E27FC236}">
                  <a16:creationId xmlns:a16="http://schemas.microsoft.com/office/drawing/2014/main" id="{E2BEF583-F156-B26D-1A0A-0A6D353C6C56}"/>
                </a:ext>
              </a:extLst>
            </p:cNvPr>
            <p:cNvSpPr/>
            <p:nvPr/>
          </p:nvSpPr>
          <p:spPr>
            <a:xfrm>
              <a:off x="7891101" y="5110047"/>
              <a:ext cx="1178650" cy="738036"/>
            </a:xfrm>
            <a:prstGeom prst="roundRect">
              <a:avLst/>
            </a:prstGeom>
            <a:ln>
              <a:solidFill>
                <a:srgbClr val="00B050"/>
              </a:solidFill>
            </a:ln>
          </p:spPr>
          <p:style>
            <a:lnRef idx="2">
              <a:schemeClr val="accent6"/>
            </a:lnRef>
            <a:fillRef idx="1">
              <a:schemeClr val="lt1"/>
            </a:fillRef>
            <a:effectRef idx="0">
              <a:schemeClr val="accent6"/>
            </a:effectRef>
            <a:fontRef idx="minor">
              <a:schemeClr val="dk1"/>
            </a:fontRef>
          </p:style>
          <p:txBody>
            <a:bodyPr rtlCol="0" anchor="ctr"/>
            <a:lstStyle/>
            <a:p>
              <a:pPr defTabSz="975390" hangingPunct="1"/>
              <a:endParaRPr lang="en-IN" sz="1920" kern="1200" dirty="0">
                <a:solidFill>
                  <a:prstClr val="black"/>
                </a:solidFill>
                <a:latin typeface="Calibri" panose="020F0502020204030204"/>
              </a:endParaRPr>
            </a:p>
          </p:txBody>
        </p:sp>
        <p:sp>
          <p:nvSpPr>
            <p:cNvPr id="43" name="Rectangle: Rounded Corners 42">
              <a:extLst>
                <a:ext uri="{FF2B5EF4-FFF2-40B4-BE49-F238E27FC236}">
                  <a16:creationId xmlns:a16="http://schemas.microsoft.com/office/drawing/2014/main" id="{CDEC135D-8060-3415-2C0C-BB7BCC30D7E8}"/>
                </a:ext>
              </a:extLst>
            </p:cNvPr>
            <p:cNvSpPr/>
            <p:nvPr/>
          </p:nvSpPr>
          <p:spPr>
            <a:xfrm>
              <a:off x="7939450" y="5344251"/>
              <a:ext cx="940825" cy="443505"/>
            </a:xfrm>
            <a:prstGeom prst="roundRect">
              <a:avLst/>
            </a:prstGeom>
            <a:solidFill>
              <a:schemeClr val="accent2">
                <a:lumMod val="60000"/>
                <a:lumOff val="4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defTabSz="975390" hangingPunct="1"/>
              <a:r>
                <a:rPr lang="en-IN" sz="1067" kern="1200" dirty="0">
                  <a:solidFill>
                    <a:prstClr val="black"/>
                  </a:solidFill>
                  <a:latin typeface="Calibri" panose="020F0502020204030204"/>
                </a:rPr>
                <a:t>Kth Service (M-C)</a:t>
              </a:r>
            </a:p>
          </p:txBody>
        </p:sp>
        <p:sp>
          <p:nvSpPr>
            <p:cNvPr id="44" name="TextBox 43">
              <a:extLst>
                <a:ext uri="{FF2B5EF4-FFF2-40B4-BE49-F238E27FC236}">
                  <a16:creationId xmlns:a16="http://schemas.microsoft.com/office/drawing/2014/main" id="{734159AC-B6C1-6FB5-7585-8FDD9EC4D7EC}"/>
                </a:ext>
              </a:extLst>
            </p:cNvPr>
            <p:cNvSpPr txBox="1"/>
            <p:nvPr/>
          </p:nvSpPr>
          <p:spPr>
            <a:xfrm>
              <a:off x="8374418" y="5060550"/>
              <a:ext cx="725360" cy="301946"/>
            </a:xfrm>
            <a:prstGeom prst="rect">
              <a:avLst/>
            </a:prstGeom>
            <a:noFill/>
          </p:spPr>
          <p:txBody>
            <a:bodyPr wrap="square" rtlCol="0">
              <a:spAutoFit/>
            </a:bodyPr>
            <a:lstStyle/>
            <a:p>
              <a:pPr algn="l" defTabSz="975390" hangingPunct="1"/>
              <a:r>
                <a:rPr lang="en-IN" sz="1493" kern="1200" dirty="0">
                  <a:solidFill>
                    <a:srgbClr val="00B050"/>
                  </a:solidFill>
                  <a:latin typeface="Calibri" panose="020F0502020204030204"/>
                  <a:ea typeface="+mn-ea"/>
                  <a:cs typeface="+mn-cs"/>
                </a:rPr>
                <a:t>Pod n</a:t>
              </a:r>
            </a:p>
          </p:txBody>
        </p:sp>
        <p:cxnSp>
          <p:nvCxnSpPr>
            <p:cNvPr id="45" name="Straight Connector 44">
              <a:extLst>
                <a:ext uri="{FF2B5EF4-FFF2-40B4-BE49-F238E27FC236}">
                  <a16:creationId xmlns:a16="http://schemas.microsoft.com/office/drawing/2014/main" id="{5D2B6437-87B9-87EE-B9AF-A487A4D3EA99}"/>
                </a:ext>
              </a:extLst>
            </p:cNvPr>
            <p:cNvCxnSpPr>
              <a:cxnSpLocks/>
            </p:cNvCxnSpPr>
            <p:nvPr/>
          </p:nvCxnSpPr>
          <p:spPr>
            <a:xfrm>
              <a:off x="7595065" y="5479065"/>
              <a:ext cx="235263" cy="0"/>
            </a:xfrm>
            <a:prstGeom prst="line">
              <a:avLst/>
            </a:prstGeom>
            <a:ln w="28575">
              <a:solidFill>
                <a:srgbClr val="00B050"/>
              </a:solidFill>
              <a:prstDash val="sysDot"/>
            </a:ln>
          </p:spPr>
          <p:style>
            <a:lnRef idx="2">
              <a:schemeClr val="accent6"/>
            </a:lnRef>
            <a:fillRef idx="1">
              <a:schemeClr val="lt1"/>
            </a:fillRef>
            <a:effectRef idx="0">
              <a:schemeClr val="accent6"/>
            </a:effectRef>
            <a:fontRef idx="minor">
              <a:schemeClr val="dk1"/>
            </a:fontRef>
          </p:style>
        </p:cxnSp>
        <p:sp>
          <p:nvSpPr>
            <p:cNvPr id="46" name="TextBox 45">
              <a:extLst>
                <a:ext uri="{FF2B5EF4-FFF2-40B4-BE49-F238E27FC236}">
                  <a16:creationId xmlns:a16="http://schemas.microsoft.com/office/drawing/2014/main" id="{00E8D869-A462-8006-70C3-EBDEFC3A8F81}"/>
                </a:ext>
              </a:extLst>
            </p:cNvPr>
            <p:cNvSpPr txBox="1"/>
            <p:nvPr/>
          </p:nvSpPr>
          <p:spPr>
            <a:xfrm>
              <a:off x="7555685" y="2151574"/>
              <a:ext cx="2222945" cy="394279"/>
            </a:xfrm>
            <a:prstGeom prst="rect">
              <a:avLst/>
            </a:prstGeom>
            <a:noFill/>
          </p:spPr>
          <p:txBody>
            <a:bodyPr wrap="square" rtlCol="0">
              <a:spAutoFit/>
            </a:bodyPr>
            <a:lstStyle/>
            <a:p>
              <a:pPr algn="l" defTabSz="975390" hangingPunct="1"/>
              <a:r>
                <a:rPr lang="en-IN" sz="2133" kern="1200" dirty="0">
                  <a:solidFill>
                    <a:srgbClr val="00B050"/>
                  </a:solidFill>
                  <a:latin typeface="Calibri" panose="020F0502020204030204"/>
                  <a:ea typeface="+mn-ea"/>
                  <a:cs typeface="+mn-cs"/>
                </a:rPr>
                <a:t>Kubernetes Cluster</a:t>
              </a:r>
            </a:p>
          </p:txBody>
        </p:sp>
        <p:cxnSp>
          <p:nvCxnSpPr>
            <p:cNvPr id="47" name="Straight Arrow Connector 46">
              <a:extLst>
                <a:ext uri="{FF2B5EF4-FFF2-40B4-BE49-F238E27FC236}">
                  <a16:creationId xmlns:a16="http://schemas.microsoft.com/office/drawing/2014/main" id="{61FE98F0-D616-DF66-A488-A04482094641}"/>
                </a:ext>
              </a:extLst>
            </p:cNvPr>
            <p:cNvCxnSpPr>
              <a:cxnSpLocks/>
            </p:cNvCxnSpPr>
            <p:nvPr/>
          </p:nvCxnSpPr>
          <p:spPr>
            <a:xfrm flipH="1">
              <a:off x="9752560" y="2360409"/>
              <a:ext cx="485577" cy="11846"/>
            </a:xfrm>
            <a:prstGeom prst="straightConnector1">
              <a:avLst/>
            </a:prstGeom>
            <a:ln w="38100">
              <a:solidFill>
                <a:srgbClr val="00B050"/>
              </a:solidFill>
              <a:prstDash val="sysDot"/>
              <a:headEnd type="triangle" w="med" len="med"/>
              <a:tailEnd type="triangle" w="med" len="med"/>
            </a:ln>
          </p:spPr>
          <p:style>
            <a:lnRef idx="2">
              <a:schemeClr val="accent6"/>
            </a:lnRef>
            <a:fillRef idx="1">
              <a:schemeClr val="lt1"/>
            </a:fillRef>
            <a:effectRef idx="0">
              <a:schemeClr val="accent6"/>
            </a:effectRef>
            <a:fontRef idx="minor">
              <a:schemeClr val="dk1"/>
            </a:fontRef>
          </p:style>
        </p:cxnSp>
        <p:sp>
          <p:nvSpPr>
            <p:cNvPr id="48" name="Rectangle: Rounded Corners 47">
              <a:extLst>
                <a:ext uri="{FF2B5EF4-FFF2-40B4-BE49-F238E27FC236}">
                  <a16:creationId xmlns:a16="http://schemas.microsoft.com/office/drawing/2014/main" id="{D53AEDD6-D550-4B03-B6D2-CD9AEF856A31}"/>
                </a:ext>
              </a:extLst>
            </p:cNvPr>
            <p:cNvSpPr/>
            <p:nvPr/>
          </p:nvSpPr>
          <p:spPr>
            <a:xfrm rot="16200000">
              <a:off x="3681101" y="3830708"/>
              <a:ext cx="3416295" cy="631675"/>
            </a:xfrm>
            <a:prstGeom prst="roundRect">
              <a:avLst/>
            </a:prstGeom>
            <a:solidFill>
              <a:schemeClr val="accent3">
                <a:lumMod val="60000"/>
                <a:lumOff val="40000"/>
              </a:schemeClr>
            </a:solidFill>
          </p:spPr>
          <p:style>
            <a:lnRef idx="2">
              <a:schemeClr val="accent6"/>
            </a:lnRef>
            <a:fillRef idx="1">
              <a:schemeClr val="lt1"/>
            </a:fillRef>
            <a:effectRef idx="0">
              <a:schemeClr val="accent6"/>
            </a:effectRef>
            <a:fontRef idx="minor">
              <a:schemeClr val="dk1"/>
            </a:fontRef>
          </p:style>
          <p:txBody>
            <a:bodyPr rtlCol="0" anchor="ctr"/>
            <a:lstStyle/>
            <a:p>
              <a:pPr defTabSz="975390" hangingPunct="1"/>
              <a:r>
                <a:rPr lang="en-IN" sz="1920" kern="1200" dirty="0">
                  <a:solidFill>
                    <a:prstClr val="black"/>
                  </a:solidFill>
                  <a:latin typeface="Calibri" panose="020F0502020204030204"/>
                </a:rPr>
                <a:t>Application Gateway</a:t>
              </a:r>
            </a:p>
          </p:txBody>
        </p:sp>
        <p:cxnSp>
          <p:nvCxnSpPr>
            <p:cNvPr id="49" name="Straight Arrow Connector 48">
              <a:extLst>
                <a:ext uri="{FF2B5EF4-FFF2-40B4-BE49-F238E27FC236}">
                  <a16:creationId xmlns:a16="http://schemas.microsoft.com/office/drawing/2014/main" id="{283293E3-28DB-1ADE-A6DC-C35EBD9E798E}"/>
                </a:ext>
              </a:extLst>
            </p:cNvPr>
            <p:cNvCxnSpPr>
              <a:cxnSpLocks/>
            </p:cNvCxnSpPr>
            <p:nvPr/>
          </p:nvCxnSpPr>
          <p:spPr>
            <a:xfrm flipH="1">
              <a:off x="5735097" y="2980854"/>
              <a:ext cx="485577" cy="11846"/>
            </a:xfrm>
            <a:prstGeom prst="straightConnector1">
              <a:avLst/>
            </a:prstGeom>
            <a:ln w="38100">
              <a:solidFill>
                <a:schemeClr val="bg2">
                  <a:lumMod val="50000"/>
                </a:schemeClr>
              </a:solidFill>
              <a:prstDash val="sysDot"/>
              <a:headEnd type="triangle" w="med" len="med"/>
              <a:tailEnd type="triangle" w="med" len="med"/>
            </a:ln>
          </p:spPr>
          <p:style>
            <a:lnRef idx="2">
              <a:schemeClr val="accent6"/>
            </a:lnRef>
            <a:fillRef idx="1">
              <a:schemeClr val="lt1"/>
            </a:fillRef>
            <a:effectRef idx="0">
              <a:schemeClr val="accent6"/>
            </a:effectRef>
            <a:fontRef idx="minor">
              <a:schemeClr val="dk1"/>
            </a:fontRef>
          </p:style>
        </p:cxnSp>
        <p:cxnSp>
          <p:nvCxnSpPr>
            <p:cNvPr id="50" name="Straight Arrow Connector 49">
              <a:extLst>
                <a:ext uri="{FF2B5EF4-FFF2-40B4-BE49-F238E27FC236}">
                  <a16:creationId xmlns:a16="http://schemas.microsoft.com/office/drawing/2014/main" id="{821B408E-29B5-7D80-36DE-EC0D17011B63}"/>
                </a:ext>
              </a:extLst>
            </p:cNvPr>
            <p:cNvCxnSpPr>
              <a:cxnSpLocks/>
            </p:cNvCxnSpPr>
            <p:nvPr/>
          </p:nvCxnSpPr>
          <p:spPr>
            <a:xfrm flipH="1">
              <a:off x="5732841" y="4181961"/>
              <a:ext cx="485577" cy="11846"/>
            </a:xfrm>
            <a:prstGeom prst="straightConnector1">
              <a:avLst/>
            </a:prstGeom>
            <a:ln w="38100">
              <a:solidFill>
                <a:schemeClr val="bg2">
                  <a:lumMod val="50000"/>
                </a:schemeClr>
              </a:solidFill>
              <a:prstDash val="sysDot"/>
              <a:headEnd type="triangle" w="med" len="med"/>
              <a:tailEnd type="triangle" w="med" len="med"/>
            </a:ln>
          </p:spPr>
          <p:style>
            <a:lnRef idx="2">
              <a:schemeClr val="accent6"/>
            </a:lnRef>
            <a:fillRef idx="1">
              <a:schemeClr val="lt1"/>
            </a:fillRef>
            <a:effectRef idx="0">
              <a:schemeClr val="accent6"/>
            </a:effectRef>
            <a:fontRef idx="minor">
              <a:schemeClr val="dk1"/>
            </a:fontRef>
          </p:style>
        </p:cxnSp>
        <p:cxnSp>
          <p:nvCxnSpPr>
            <p:cNvPr id="51" name="Straight Arrow Connector 50">
              <a:extLst>
                <a:ext uri="{FF2B5EF4-FFF2-40B4-BE49-F238E27FC236}">
                  <a16:creationId xmlns:a16="http://schemas.microsoft.com/office/drawing/2014/main" id="{50946EC9-2538-DA2F-C3AB-CB8B8C151188}"/>
                </a:ext>
              </a:extLst>
            </p:cNvPr>
            <p:cNvCxnSpPr>
              <a:cxnSpLocks/>
            </p:cNvCxnSpPr>
            <p:nvPr/>
          </p:nvCxnSpPr>
          <p:spPr>
            <a:xfrm flipH="1">
              <a:off x="5741692" y="5449671"/>
              <a:ext cx="485577" cy="11846"/>
            </a:xfrm>
            <a:prstGeom prst="straightConnector1">
              <a:avLst/>
            </a:prstGeom>
            <a:ln w="38100">
              <a:solidFill>
                <a:schemeClr val="bg2">
                  <a:lumMod val="50000"/>
                </a:schemeClr>
              </a:solidFill>
              <a:prstDash val="sysDot"/>
              <a:headEnd type="triangle" w="med" len="med"/>
              <a:tailEnd type="triangle" w="med" len="med"/>
            </a:ln>
          </p:spPr>
          <p:style>
            <a:lnRef idx="2">
              <a:schemeClr val="accent6"/>
            </a:lnRef>
            <a:fillRef idx="1">
              <a:schemeClr val="lt1"/>
            </a:fillRef>
            <a:effectRef idx="0">
              <a:schemeClr val="accent6"/>
            </a:effectRef>
            <a:fontRef idx="minor">
              <a:schemeClr val="dk1"/>
            </a:fontRef>
          </p:style>
        </p:cxnSp>
        <p:cxnSp>
          <p:nvCxnSpPr>
            <p:cNvPr id="52" name="Straight Arrow Connector 51">
              <a:extLst>
                <a:ext uri="{FF2B5EF4-FFF2-40B4-BE49-F238E27FC236}">
                  <a16:creationId xmlns:a16="http://schemas.microsoft.com/office/drawing/2014/main" id="{30849BDB-B750-87D0-D9EB-F389E55AE8A9}"/>
                </a:ext>
              </a:extLst>
            </p:cNvPr>
            <p:cNvCxnSpPr>
              <a:cxnSpLocks/>
            </p:cNvCxnSpPr>
            <p:nvPr/>
          </p:nvCxnSpPr>
          <p:spPr>
            <a:xfrm flipH="1">
              <a:off x="4614346" y="3814416"/>
              <a:ext cx="369750" cy="0"/>
            </a:xfrm>
            <a:prstGeom prst="straightConnector1">
              <a:avLst/>
            </a:prstGeom>
            <a:ln w="38100">
              <a:solidFill>
                <a:schemeClr val="bg2">
                  <a:lumMod val="50000"/>
                </a:schemeClr>
              </a:solidFill>
              <a:prstDash val="sysDot"/>
              <a:headEnd type="triangle" w="med" len="med"/>
              <a:tailEnd type="triangle" w="med" len="med"/>
            </a:ln>
          </p:spPr>
          <p:style>
            <a:lnRef idx="2">
              <a:schemeClr val="accent6"/>
            </a:lnRef>
            <a:fillRef idx="1">
              <a:schemeClr val="lt1"/>
            </a:fillRef>
            <a:effectRef idx="0">
              <a:schemeClr val="accent6"/>
            </a:effectRef>
            <a:fontRef idx="minor">
              <a:schemeClr val="dk1"/>
            </a:fontRef>
          </p:style>
        </p:cxnSp>
        <p:sp>
          <p:nvSpPr>
            <p:cNvPr id="53" name="Rectangle: Rounded Corners 52">
              <a:extLst>
                <a:ext uri="{FF2B5EF4-FFF2-40B4-BE49-F238E27FC236}">
                  <a16:creationId xmlns:a16="http://schemas.microsoft.com/office/drawing/2014/main" id="{E688A69C-9BFD-C4A9-D68A-A7883F6F9F43}"/>
                </a:ext>
              </a:extLst>
            </p:cNvPr>
            <p:cNvSpPr/>
            <p:nvPr/>
          </p:nvSpPr>
          <p:spPr>
            <a:xfrm>
              <a:off x="76389" y="1652914"/>
              <a:ext cx="1452378" cy="627740"/>
            </a:xfrm>
            <a:prstGeom prst="roundRect">
              <a:avLst/>
            </a:prstGeom>
            <a:solidFill>
              <a:schemeClr val="accent1">
                <a:lumMod val="20000"/>
                <a:lumOff val="80000"/>
              </a:schemeClr>
            </a:solidFill>
            <a:ln w="19050">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l" defTabSz="975390" hangingPunct="1"/>
              <a:r>
                <a:rPr lang="en-IN" sz="1920" kern="1200" dirty="0">
                  <a:solidFill>
                    <a:srgbClr val="4472C4"/>
                  </a:solidFill>
                  <a:latin typeface="Calibri" panose="020F0502020204030204"/>
                </a:rPr>
                <a:t>End Users </a:t>
              </a:r>
            </a:p>
          </p:txBody>
        </p:sp>
        <p:pic>
          <p:nvPicPr>
            <p:cNvPr id="54" name="Picture 53">
              <a:extLst>
                <a:ext uri="{FF2B5EF4-FFF2-40B4-BE49-F238E27FC236}">
                  <a16:creationId xmlns:a16="http://schemas.microsoft.com/office/drawing/2014/main" id="{FE4973F5-45EE-E1FC-3F6B-DD3F0A18BA80}"/>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090598" y="1792585"/>
              <a:ext cx="402024" cy="329042"/>
            </a:xfrm>
            <a:prstGeom prst="rect">
              <a:avLst/>
            </a:prstGeom>
          </p:spPr>
        </p:pic>
        <p:cxnSp>
          <p:nvCxnSpPr>
            <p:cNvPr id="55" name="Straight Arrow Connector 54">
              <a:extLst>
                <a:ext uri="{FF2B5EF4-FFF2-40B4-BE49-F238E27FC236}">
                  <a16:creationId xmlns:a16="http://schemas.microsoft.com/office/drawing/2014/main" id="{14333CBB-32F3-B0E1-7C8A-24AF438BB268}"/>
                </a:ext>
              </a:extLst>
            </p:cNvPr>
            <p:cNvCxnSpPr>
              <a:cxnSpLocks/>
            </p:cNvCxnSpPr>
            <p:nvPr/>
          </p:nvCxnSpPr>
          <p:spPr>
            <a:xfrm flipH="1">
              <a:off x="802125" y="2372255"/>
              <a:ext cx="10305" cy="864597"/>
            </a:xfrm>
            <a:prstGeom prst="straightConnector1">
              <a:avLst/>
            </a:prstGeom>
            <a:ln w="38100">
              <a:solidFill>
                <a:srgbClr val="00B0F0"/>
              </a:solidFill>
              <a:prstDash val="sysDot"/>
              <a:headEnd type="triangle" w="med" len="med"/>
              <a:tailEnd type="triangle" w="med" len="med"/>
            </a:ln>
          </p:spPr>
          <p:style>
            <a:lnRef idx="2">
              <a:schemeClr val="accent6"/>
            </a:lnRef>
            <a:fillRef idx="1">
              <a:schemeClr val="lt1"/>
            </a:fillRef>
            <a:effectRef idx="0">
              <a:schemeClr val="accent6"/>
            </a:effectRef>
            <a:fontRef idx="minor">
              <a:schemeClr val="dk1"/>
            </a:fontRef>
          </p:style>
        </p:cxnSp>
        <p:pic>
          <p:nvPicPr>
            <p:cNvPr id="56" name="Picture 55">
              <a:extLst>
                <a:ext uri="{FF2B5EF4-FFF2-40B4-BE49-F238E27FC236}">
                  <a16:creationId xmlns:a16="http://schemas.microsoft.com/office/drawing/2014/main" id="{6C96F625-AB3F-05FB-E85E-56AF6A59A072}"/>
                </a:ext>
              </a:extLst>
            </p:cNvPr>
            <p:cNvPicPr>
              <a:picLocks noChangeAspect="1"/>
            </p:cNvPicPr>
            <p:nvPr/>
          </p:nvPicPr>
          <p:blipFill>
            <a:blip r:embed="rId4" cstate="print">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187381" y="3203091"/>
              <a:ext cx="1222649" cy="1222649"/>
            </a:xfrm>
            <a:prstGeom prst="rect">
              <a:avLst/>
            </a:prstGeom>
          </p:spPr>
        </p:pic>
        <p:sp>
          <p:nvSpPr>
            <p:cNvPr id="57" name="TextBox 56">
              <a:extLst>
                <a:ext uri="{FF2B5EF4-FFF2-40B4-BE49-F238E27FC236}">
                  <a16:creationId xmlns:a16="http://schemas.microsoft.com/office/drawing/2014/main" id="{90D79343-B39C-272E-6752-4364BA083CBE}"/>
                </a:ext>
              </a:extLst>
            </p:cNvPr>
            <p:cNvSpPr txBox="1"/>
            <p:nvPr/>
          </p:nvSpPr>
          <p:spPr>
            <a:xfrm>
              <a:off x="123380" y="4399577"/>
              <a:ext cx="1378099" cy="332844"/>
            </a:xfrm>
            <a:prstGeom prst="rect">
              <a:avLst/>
            </a:prstGeom>
            <a:noFill/>
            <a:ln>
              <a:noFill/>
            </a:ln>
          </p:spPr>
          <p:txBody>
            <a:bodyPr wrap="square" rtlCol="0">
              <a:spAutoFit/>
            </a:bodyPr>
            <a:lstStyle/>
            <a:p>
              <a:pPr algn="l" defTabSz="975390" hangingPunct="1"/>
              <a:r>
                <a:rPr lang="en-IN" sz="1707" kern="1200" dirty="0">
                  <a:solidFill>
                    <a:srgbClr val="002060"/>
                  </a:solidFill>
                  <a:latin typeface="Calibri" panose="020F0502020204030204"/>
                  <a:ea typeface="+mn-ea"/>
                  <a:cs typeface="+mn-cs"/>
                </a:rPr>
                <a:t>Load Balancer</a:t>
              </a:r>
            </a:p>
          </p:txBody>
        </p:sp>
        <p:sp>
          <p:nvSpPr>
            <p:cNvPr id="58" name="Rectangle: Rounded Corners 57">
              <a:extLst>
                <a:ext uri="{FF2B5EF4-FFF2-40B4-BE49-F238E27FC236}">
                  <a16:creationId xmlns:a16="http://schemas.microsoft.com/office/drawing/2014/main" id="{7A41B427-9C2E-AB00-07DF-1C7069916EFC}"/>
                </a:ext>
              </a:extLst>
            </p:cNvPr>
            <p:cNvSpPr/>
            <p:nvPr/>
          </p:nvSpPr>
          <p:spPr>
            <a:xfrm>
              <a:off x="1970397" y="4399578"/>
              <a:ext cx="2456603" cy="1789556"/>
            </a:xfrm>
            <a:prstGeom prst="roundRect">
              <a:avLst>
                <a:gd name="adj" fmla="val 6241"/>
              </a:avLst>
            </a:prstGeom>
            <a:ln w="1905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defTabSz="975390" hangingPunct="1"/>
              <a:endParaRPr lang="en-IN" sz="1920" kern="1200">
                <a:solidFill>
                  <a:prstClr val="black"/>
                </a:solidFill>
                <a:latin typeface="Calibri" panose="020F0502020204030204"/>
              </a:endParaRPr>
            </a:p>
          </p:txBody>
        </p:sp>
        <p:sp>
          <p:nvSpPr>
            <p:cNvPr id="59" name="Rectangle: Rounded Corners 58">
              <a:extLst>
                <a:ext uri="{FF2B5EF4-FFF2-40B4-BE49-F238E27FC236}">
                  <a16:creationId xmlns:a16="http://schemas.microsoft.com/office/drawing/2014/main" id="{6B0A628A-BE1A-D312-115D-240BB440DACF}"/>
                </a:ext>
              </a:extLst>
            </p:cNvPr>
            <p:cNvSpPr/>
            <p:nvPr/>
          </p:nvSpPr>
          <p:spPr>
            <a:xfrm>
              <a:off x="2062341" y="4663376"/>
              <a:ext cx="2270148" cy="1357410"/>
            </a:xfrm>
            <a:prstGeom prst="roundRect">
              <a:avLst>
                <a:gd name="adj" fmla="val 5478"/>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defTabSz="975390" hangingPunct="1"/>
              <a:endParaRPr lang="en-IN" sz="1920" kern="1200">
                <a:solidFill>
                  <a:prstClr val="white"/>
                </a:solidFill>
                <a:latin typeface="Calibri" panose="020F0502020204030204"/>
              </a:endParaRPr>
            </a:p>
          </p:txBody>
        </p:sp>
        <p:sp>
          <p:nvSpPr>
            <p:cNvPr id="60" name="Rectangle: Rounded Corners 59">
              <a:extLst>
                <a:ext uri="{FF2B5EF4-FFF2-40B4-BE49-F238E27FC236}">
                  <a16:creationId xmlns:a16="http://schemas.microsoft.com/office/drawing/2014/main" id="{AD9236EF-7F4F-014F-2223-CDEEC5A25520}"/>
                </a:ext>
              </a:extLst>
            </p:cNvPr>
            <p:cNvSpPr/>
            <p:nvPr/>
          </p:nvSpPr>
          <p:spPr>
            <a:xfrm>
              <a:off x="2282385" y="5162967"/>
              <a:ext cx="1764889" cy="624789"/>
            </a:xfrm>
            <a:prstGeom prst="roundRect">
              <a:avLst>
                <a:gd name="adj" fmla="val 7005"/>
              </a:avLst>
            </a:prstGeom>
            <a:solidFill>
              <a:schemeClr val="accent2">
                <a:lumMod val="60000"/>
                <a:lumOff val="40000"/>
              </a:schemeClr>
            </a:solidFill>
          </p:spPr>
          <p:style>
            <a:lnRef idx="2">
              <a:schemeClr val="accent6"/>
            </a:lnRef>
            <a:fillRef idx="1">
              <a:schemeClr val="lt1"/>
            </a:fillRef>
            <a:effectRef idx="0">
              <a:schemeClr val="accent6"/>
            </a:effectRef>
            <a:fontRef idx="minor">
              <a:schemeClr val="dk1"/>
            </a:fontRef>
          </p:style>
          <p:txBody>
            <a:bodyPr rtlCol="0" anchor="ctr"/>
            <a:lstStyle/>
            <a:p>
              <a:pPr defTabSz="975390" hangingPunct="1"/>
              <a:r>
                <a:rPr lang="en-IN" sz="1920" kern="1200" dirty="0">
                  <a:solidFill>
                    <a:prstClr val="black"/>
                  </a:solidFill>
                  <a:latin typeface="Calibri" panose="020F0502020204030204"/>
                </a:rPr>
                <a:t>View</a:t>
              </a:r>
            </a:p>
          </p:txBody>
        </p:sp>
        <p:sp>
          <p:nvSpPr>
            <p:cNvPr id="61" name="TextBox 60">
              <a:extLst>
                <a:ext uri="{FF2B5EF4-FFF2-40B4-BE49-F238E27FC236}">
                  <a16:creationId xmlns:a16="http://schemas.microsoft.com/office/drawing/2014/main" id="{570BCCF6-EDB2-2668-A877-F7E80757FA8D}"/>
                </a:ext>
              </a:extLst>
            </p:cNvPr>
            <p:cNvSpPr txBox="1"/>
            <p:nvPr/>
          </p:nvSpPr>
          <p:spPr>
            <a:xfrm>
              <a:off x="3130273" y="4759486"/>
              <a:ext cx="1165443" cy="363561"/>
            </a:xfrm>
            <a:prstGeom prst="rect">
              <a:avLst/>
            </a:prstGeom>
            <a:noFill/>
          </p:spPr>
          <p:txBody>
            <a:bodyPr wrap="square" rtlCol="0">
              <a:spAutoFit/>
            </a:bodyPr>
            <a:lstStyle/>
            <a:p>
              <a:pPr algn="l" defTabSz="975390" hangingPunct="1"/>
              <a:r>
                <a:rPr lang="en-IN" sz="1920" kern="1200" dirty="0">
                  <a:solidFill>
                    <a:prstClr val="white"/>
                  </a:solidFill>
                  <a:latin typeface="Calibri" panose="020F0502020204030204"/>
                  <a:ea typeface="+mn-ea"/>
                  <a:cs typeface="+mn-cs"/>
                </a:rPr>
                <a:t>Docker 2</a:t>
              </a:r>
            </a:p>
          </p:txBody>
        </p:sp>
        <p:sp>
          <p:nvSpPr>
            <p:cNvPr id="62" name="TextBox 61">
              <a:extLst>
                <a:ext uri="{FF2B5EF4-FFF2-40B4-BE49-F238E27FC236}">
                  <a16:creationId xmlns:a16="http://schemas.microsoft.com/office/drawing/2014/main" id="{5B4F47EB-FA4A-4CAF-57C3-713F54E1F582}"/>
                </a:ext>
              </a:extLst>
            </p:cNvPr>
            <p:cNvSpPr txBox="1"/>
            <p:nvPr/>
          </p:nvSpPr>
          <p:spPr>
            <a:xfrm>
              <a:off x="2227248" y="4067821"/>
              <a:ext cx="2449589" cy="640560"/>
            </a:xfrm>
            <a:prstGeom prst="rect">
              <a:avLst/>
            </a:prstGeom>
            <a:noFill/>
          </p:spPr>
          <p:txBody>
            <a:bodyPr wrap="square" rtlCol="0">
              <a:spAutoFit/>
            </a:bodyPr>
            <a:lstStyle/>
            <a:p>
              <a:pPr algn="l" defTabSz="975390" hangingPunct="1"/>
              <a:r>
                <a:rPr lang="en-IN" sz="1920" kern="1200" dirty="0">
                  <a:solidFill>
                    <a:srgbClr val="FF0000"/>
                  </a:solidFill>
                  <a:latin typeface="Calibri" panose="020F0502020204030204"/>
                  <a:ea typeface="+mn-ea"/>
                  <a:cs typeface="+mn-cs"/>
                </a:rPr>
                <a:t>Mobile app (Frontend)</a:t>
              </a:r>
            </a:p>
            <a:p>
              <a:pPr algn="l" defTabSz="975390" hangingPunct="1"/>
              <a:endParaRPr lang="en-IN" sz="1920" kern="1200" dirty="0">
                <a:solidFill>
                  <a:prstClr val="black"/>
                </a:solidFill>
                <a:latin typeface="Calibri" panose="020F0502020204030204"/>
                <a:ea typeface="+mn-ea"/>
                <a:cs typeface="+mn-cs"/>
              </a:endParaRPr>
            </a:p>
          </p:txBody>
        </p:sp>
        <p:cxnSp>
          <p:nvCxnSpPr>
            <p:cNvPr id="63" name="Straight Arrow Connector 62">
              <a:extLst>
                <a:ext uri="{FF2B5EF4-FFF2-40B4-BE49-F238E27FC236}">
                  <a16:creationId xmlns:a16="http://schemas.microsoft.com/office/drawing/2014/main" id="{0B11F4D0-8E57-080B-23CE-DDA143FADB12}"/>
                </a:ext>
              </a:extLst>
            </p:cNvPr>
            <p:cNvCxnSpPr>
              <a:cxnSpLocks/>
            </p:cNvCxnSpPr>
            <p:nvPr/>
          </p:nvCxnSpPr>
          <p:spPr>
            <a:xfrm flipH="1" flipV="1">
              <a:off x="1309971" y="3785816"/>
              <a:ext cx="590745" cy="6611"/>
            </a:xfrm>
            <a:prstGeom prst="straightConnector1">
              <a:avLst/>
            </a:prstGeom>
            <a:ln w="38100">
              <a:solidFill>
                <a:srgbClr val="00B0F0"/>
              </a:solidFill>
              <a:prstDash val="sysDot"/>
              <a:headEnd type="triangle" w="med" len="med"/>
              <a:tailEnd type="triangle" w="med" len="med"/>
            </a:ln>
          </p:spPr>
          <p:style>
            <a:lnRef idx="2">
              <a:schemeClr val="accent6"/>
            </a:lnRef>
            <a:fillRef idx="1">
              <a:schemeClr val="lt1"/>
            </a:fillRef>
            <a:effectRef idx="0">
              <a:schemeClr val="accent6"/>
            </a:effectRef>
            <a:fontRef idx="minor">
              <a:schemeClr val="dk1"/>
            </a:fontRef>
          </p:style>
        </p:cxnSp>
        <p:cxnSp>
          <p:nvCxnSpPr>
            <p:cNvPr id="128" name="Straight Arrow Connector 127">
              <a:extLst>
                <a:ext uri="{FF2B5EF4-FFF2-40B4-BE49-F238E27FC236}">
                  <a16:creationId xmlns:a16="http://schemas.microsoft.com/office/drawing/2014/main" id="{FFC8CAF0-720A-9142-2C2C-732CD388BE0F}"/>
                </a:ext>
              </a:extLst>
            </p:cNvPr>
            <p:cNvCxnSpPr>
              <a:cxnSpLocks/>
            </p:cNvCxnSpPr>
            <p:nvPr/>
          </p:nvCxnSpPr>
          <p:spPr>
            <a:xfrm flipH="1">
              <a:off x="1261173" y="3177588"/>
              <a:ext cx="563906" cy="415432"/>
            </a:xfrm>
            <a:prstGeom prst="straightConnector1">
              <a:avLst/>
            </a:prstGeom>
            <a:ln w="38100">
              <a:solidFill>
                <a:srgbClr val="00B0F0"/>
              </a:solidFill>
              <a:prstDash val="sysDot"/>
              <a:headEnd type="triangle" w="med" len="med"/>
              <a:tailEnd type="triangle" w="med" len="med"/>
            </a:ln>
          </p:spPr>
          <p:style>
            <a:lnRef idx="2">
              <a:schemeClr val="accent6"/>
            </a:lnRef>
            <a:fillRef idx="1">
              <a:schemeClr val="lt1"/>
            </a:fillRef>
            <a:effectRef idx="0">
              <a:schemeClr val="accent6"/>
            </a:effectRef>
            <a:fontRef idx="minor">
              <a:schemeClr val="dk1"/>
            </a:fontRef>
          </p:style>
        </p:cxnSp>
        <p:cxnSp>
          <p:nvCxnSpPr>
            <p:cNvPr id="129" name="Straight Arrow Connector 128">
              <a:extLst>
                <a:ext uri="{FF2B5EF4-FFF2-40B4-BE49-F238E27FC236}">
                  <a16:creationId xmlns:a16="http://schemas.microsoft.com/office/drawing/2014/main" id="{1CDDB2A0-E191-C85F-00FC-5E4CF772CFA2}"/>
                </a:ext>
              </a:extLst>
            </p:cNvPr>
            <p:cNvCxnSpPr>
              <a:cxnSpLocks/>
            </p:cNvCxnSpPr>
            <p:nvPr/>
          </p:nvCxnSpPr>
          <p:spPr>
            <a:xfrm flipH="1" flipV="1">
              <a:off x="1288599" y="4097638"/>
              <a:ext cx="567872" cy="301939"/>
            </a:xfrm>
            <a:prstGeom prst="straightConnector1">
              <a:avLst/>
            </a:prstGeom>
            <a:ln w="38100">
              <a:solidFill>
                <a:srgbClr val="00B0F0"/>
              </a:solidFill>
              <a:prstDash val="sysDot"/>
              <a:headEnd type="triangle" w="med" len="med"/>
              <a:tailEnd type="triangle" w="med" len="med"/>
            </a:ln>
          </p:spPr>
          <p:style>
            <a:lnRef idx="2">
              <a:schemeClr val="accent6"/>
            </a:lnRef>
            <a:fillRef idx="1">
              <a:schemeClr val="lt1"/>
            </a:fillRef>
            <a:effectRef idx="0">
              <a:schemeClr val="accent6"/>
            </a:effectRef>
            <a:fontRef idx="minor">
              <a:schemeClr val="dk1"/>
            </a:fontRef>
          </p:style>
        </p:cxnSp>
        <p:pic>
          <p:nvPicPr>
            <p:cNvPr id="130" name="Picture 129">
              <a:extLst>
                <a:ext uri="{FF2B5EF4-FFF2-40B4-BE49-F238E27FC236}">
                  <a16:creationId xmlns:a16="http://schemas.microsoft.com/office/drawing/2014/main" id="{B3B47B47-CCC8-F0BB-B706-D5179BDBF776}"/>
                </a:ext>
              </a:extLst>
            </p:cNvPr>
            <p:cNvPicPr>
              <a:picLocks noChangeAspect="1"/>
            </p:cNvPicPr>
            <p:nvPr/>
          </p:nvPicPr>
          <p:blipFill>
            <a:blip r:embed="rId6" cstate="print">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11310054" y="3673558"/>
              <a:ext cx="781323" cy="819732"/>
            </a:xfrm>
            <a:prstGeom prst="rect">
              <a:avLst/>
            </a:prstGeom>
          </p:spPr>
        </p:pic>
        <p:pic>
          <p:nvPicPr>
            <p:cNvPr id="131" name="Picture 130">
              <a:extLst>
                <a:ext uri="{FF2B5EF4-FFF2-40B4-BE49-F238E27FC236}">
                  <a16:creationId xmlns:a16="http://schemas.microsoft.com/office/drawing/2014/main" id="{31C45400-CC5B-4D6C-F2CE-10D88AE608C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235018" y="2584784"/>
              <a:ext cx="874599" cy="599659"/>
            </a:xfrm>
            <a:prstGeom prst="rect">
              <a:avLst/>
            </a:prstGeom>
          </p:spPr>
        </p:pic>
        <p:pic>
          <p:nvPicPr>
            <p:cNvPr id="132" name="Picture 131">
              <a:extLst>
                <a:ext uri="{FF2B5EF4-FFF2-40B4-BE49-F238E27FC236}">
                  <a16:creationId xmlns:a16="http://schemas.microsoft.com/office/drawing/2014/main" id="{4C5177E7-DEAD-C5B6-CA08-4C8AD4A5BA29}"/>
                </a:ext>
              </a:extLst>
            </p:cNvPr>
            <p:cNvPicPr>
              <a:picLocks noChangeAspect="1"/>
            </p:cNvPicPr>
            <p:nvPr/>
          </p:nvPicPr>
          <p:blipFill rotWithShape="1">
            <a:blip r:embed="rId9">
              <a:extLst>
                <a:ext uri="{28A0092B-C50C-407E-A947-70E740481C1C}">
                  <a14:useLocalDpi xmlns:a14="http://schemas.microsoft.com/office/drawing/2010/main" val="0"/>
                </a:ext>
              </a:extLst>
            </a:blip>
            <a:srcRect l="3278" r="3787"/>
            <a:stretch/>
          </p:blipFill>
          <p:spPr>
            <a:xfrm>
              <a:off x="11286067" y="5613150"/>
              <a:ext cx="812800" cy="1044175"/>
            </a:xfrm>
            <a:prstGeom prst="rect">
              <a:avLst/>
            </a:prstGeom>
          </p:spPr>
        </p:pic>
        <p:cxnSp>
          <p:nvCxnSpPr>
            <p:cNvPr id="133" name="Straight Arrow Connector 132">
              <a:extLst>
                <a:ext uri="{FF2B5EF4-FFF2-40B4-BE49-F238E27FC236}">
                  <a16:creationId xmlns:a16="http://schemas.microsoft.com/office/drawing/2014/main" id="{FC1D3296-0164-5B0C-B49C-04A78FD794D7}"/>
                </a:ext>
              </a:extLst>
            </p:cNvPr>
            <p:cNvCxnSpPr>
              <a:cxnSpLocks/>
            </p:cNvCxnSpPr>
            <p:nvPr/>
          </p:nvCxnSpPr>
          <p:spPr>
            <a:xfrm flipH="1">
              <a:off x="10020300" y="2884614"/>
              <a:ext cx="1237097" cy="0"/>
            </a:xfrm>
            <a:prstGeom prst="straightConnector1">
              <a:avLst/>
            </a:prstGeom>
            <a:ln w="38100">
              <a:solidFill>
                <a:schemeClr val="bg2">
                  <a:lumMod val="50000"/>
                </a:schemeClr>
              </a:solidFill>
              <a:prstDash val="sysDot"/>
              <a:headEnd type="triangle" w="med" len="med"/>
              <a:tailEnd type="triangle" w="med" len="med"/>
            </a:ln>
          </p:spPr>
          <p:style>
            <a:lnRef idx="2">
              <a:schemeClr val="accent6"/>
            </a:lnRef>
            <a:fillRef idx="1">
              <a:schemeClr val="lt1"/>
            </a:fillRef>
            <a:effectRef idx="0">
              <a:schemeClr val="accent6"/>
            </a:effectRef>
            <a:fontRef idx="minor">
              <a:schemeClr val="dk1"/>
            </a:fontRef>
          </p:style>
        </p:cxnSp>
        <p:cxnSp>
          <p:nvCxnSpPr>
            <p:cNvPr id="134" name="Straight Arrow Connector 133">
              <a:extLst>
                <a:ext uri="{FF2B5EF4-FFF2-40B4-BE49-F238E27FC236}">
                  <a16:creationId xmlns:a16="http://schemas.microsoft.com/office/drawing/2014/main" id="{1F44B883-3DC6-6A07-4F25-817A712AA872}"/>
                </a:ext>
              </a:extLst>
            </p:cNvPr>
            <p:cNvCxnSpPr>
              <a:cxnSpLocks/>
            </p:cNvCxnSpPr>
            <p:nvPr/>
          </p:nvCxnSpPr>
          <p:spPr>
            <a:xfrm flipH="1">
              <a:off x="10016744" y="4075822"/>
              <a:ext cx="1193885" cy="21816"/>
            </a:xfrm>
            <a:prstGeom prst="straightConnector1">
              <a:avLst/>
            </a:prstGeom>
            <a:ln w="38100">
              <a:solidFill>
                <a:schemeClr val="bg2">
                  <a:lumMod val="50000"/>
                </a:schemeClr>
              </a:solidFill>
              <a:prstDash val="sysDot"/>
              <a:headEnd type="triangle" w="med" len="med"/>
              <a:tailEnd type="triangle" w="med" len="med"/>
            </a:ln>
          </p:spPr>
          <p:style>
            <a:lnRef idx="2">
              <a:schemeClr val="accent6"/>
            </a:lnRef>
            <a:fillRef idx="1">
              <a:schemeClr val="lt1"/>
            </a:fillRef>
            <a:effectRef idx="0">
              <a:schemeClr val="accent6"/>
            </a:effectRef>
            <a:fontRef idx="minor">
              <a:schemeClr val="dk1"/>
            </a:fontRef>
          </p:style>
        </p:cxnSp>
        <p:cxnSp>
          <p:nvCxnSpPr>
            <p:cNvPr id="135" name="Straight Arrow Connector 134">
              <a:extLst>
                <a:ext uri="{FF2B5EF4-FFF2-40B4-BE49-F238E27FC236}">
                  <a16:creationId xmlns:a16="http://schemas.microsoft.com/office/drawing/2014/main" id="{EC02AA71-C099-6BD1-6E3C-E28AC4DB4430}"/>
                </a:ext>
              </a:extLst>
            </p:cNvPr>
            <p:cNvCxnSpPr>
              <a:cxnSpLocks/>
            </p:cNvCxnSpPr>
            <p:nvPr/>
          </p:nvCxnSpPr>
          <p:spPr>
            <a:xfrm flipH="1">
              <a:off x="10072957" y="4523852"/>
              <a:ext cx="1237097" cy="921834"/>
            </a:xfrm>
            <a:prstGeom prst="straightConnector1">
              <a:avLst/>
            </a:prstGeom>
            <a:ln w="38100">
              <a:solidFill>
                <a:schemeClr val="bg2">
                  <a:lumMod val="50000"/>
                </a:schemeClr>
              </a:solidFill>
              <a:prstDash val="sysDot"/>
              <a:headEnd type="triangle" w="med" len="med"/>
              <a:tailEnd type="triangle" w="med" len="med"/>
            </a:ln>
          </p:spPr>
          <p:style>
            <a:lnRef idx="2">
              <a:schemeClr val="accent6"/>
            </a:lnRef>
            <a:fillRef idx="1">
              <a:schemeClr val="lt1"/>
            </a:fillRef>
            <a:effectRef idx="0">
              <a:schemeClr val="accent6"/>
            </a:effectRef>
            <a:fontRef idx="minor">
              <a:schemeClr val="dk1"/>
            </a:fontRef>
          </p:style>
        </p:cxnSp>
      </p:grpSp>
    </p:spTree>
    <p:extLst>
      <p:ext uri="{BB962C8B-B14F-4D97-AF65-F5344CB8AC3E}">
        <p14:creationId xmlns:p14="http://schemas.microsoft.com/office/powerpoint/2010/main" val="33918408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Responsiveness Does the system return results to users in a reasonable time?…"/>
          <p:cNvSpPr txBox="1">
            <a:spLocks noGrp="1"/>
          </p:cNvSpPr>
          <p:nvPr>
            <p:ph type="body" idx="1"/>
          </p:nvPr>
        </p:nvSpPr>
        <p:spPr>
          <a:xfrm>
            <a:off x="952500" y="1236414"/>
            <a:ext cx="11099800" cy="8174286"/>
          </a:xfrm>
          <a:prstGeom prst="rect">
            <a:avLst/>
          </a:prstGeom>
        </p:spPr>
        <p:txBody>
          <a:bodyPr/>
          <a:lstStyle/>
          <a:p>
            <a:pPr defTabSz="578358">
              <a:spcBef>
                <a:spcPts val="1900"/>
              </a:spcBef>
              <a:defRPr sz="2376"/>
            </a:pPr>
            <a:r>
              <a:rPr i="1" dirty="0"/>
              <a:t>Responsiveness</a:t>
            </a:r>
            <a:br>
              <a:rPr dirty="0"/>
            </a:br>
            <a:r>
              <a:rPr dirty="0"/>
              <a:t>Does the system return results to users in a reasonable time?</a:t>
            </a:r>
          </a:p>
          <a:p>
            <a:pPr defTabSz="578358">
              <a:spcBef>
                <a:spcPts val="1900"/>
              </a:spcBef>
              <a:defRPr sz="2376"/>
            </a:pPr>
            <a:r>
              <a:rPr i="1" dirty="0"/>
              <a:t>Reliability</a:t>
            </a:r>
            <a:br>
              <a:rPr dirty="0"/>
            </a:br>
            <a:r>
              <a:rPr dirty="0"/>
              <a:t>Do the system features behave as expected by both developers and users?</a:t>
            </a:r>
          </a:p>
          <a:p>
            <a:pPr defTabSz="578358">
              <a:spcBef>
                <a:spcPts val="1900"/>
              </a:spcBef>
              <a:defRPr sz="2376"/>
            </a:pPr>
            <a:r>
              <a:rPr i="1" dirty="0"/>
              <a:t>Availability</a:t>
            </a:r>
            <a:br>
              <a:rPr dirty="0"/>
            </a:br>
            <a:r>
              <a:rPr dirty="0"/>
              <a:t>Can the system deliver its services when requested by users?</a:t>
            </a:r>
          </a:p>
          <a:p>
            <a:pPr defTabSz="578358">
              <a:spcBef>
                <a:spcPts val="1900"/>
              </a:spcBef>
              <a:defRPr sz="2376"/>
            </a:pPr>
            <a:r>
              <a:rPr i="1" dirty="0"/>
              <a:t>Security</a:t>
            </a:r>
            <a:br>
              <a:rPr dirty="0"/>
            </a:br>
            <a:r>
              <a:rPr dirty="0"/>
              <a:t>Does the system protect itself and users’ data from unauthorized attacks and intrusions?</a:t>
            </a:r>
          </a:p>
          <a:p>
            <a:pPr defTabSz="578358">
              <a:spcBef>
                <a:spcPts val="1900"/>
              </a:spcBef>
              <a:defRPr sz="2376"/>
            </a:pPr>
            <a:r>
              <a:rPr i="1" dirty="0"/>
              <a:t>Usability</a:t>
            </a:r>
            <a:br>
              <a:rPr dirty="0"/>
            </a:br>
            <a:r>
              <a:rPr dirty="0"/>
              <a:t>Can system users access the features that they need and use them quickly and without errors?</a:t>
            </a:r>
          </a:p>
          <a:p>
            <a:pPr defTabSz="578358">
              <a:spcBef>
                <a:spcPts val="1900"/>
              </a:spcBef>
              <a:defRPr sz="2376"/>
            </a:pPr>
            <a:r>
              <a:rPr i="1" dirty="0"/>
              <a:t>Maintainability</a:t>
            </a:r>
            <a:br>
              <a:rPr dirty="0"/>
            </a:br>
            <a:r>
              <a:rPr dirty="0"/>
              <a:t>Can the system be readily updated and new features added without undue costs?</a:t>
            </a:r>
          </a:p>
          <a:p>
            <a:pPr defTabSz="578358">
              <a:spcBef>
                <a:spcPts val="1900"/>
              </a:spcBef>
              <a:defRPr sz="2376"/>
            </a:pPr>
            <a:r>
              <a:rPr i="1" dirty="0"/>
              <a:t>Resilience</a:t>
            </a:r>
            <a:br>
              <a:rPr dirty="0"/>
            </a:br>
            <a:r>
              <a:rPr dirty="0"/>
              <a:t>Can the system continue to deliver user services in the event of partial failure or external attack?</a:t>
            </a:r>
          </a:p>
        </p:txBody>
      </p:sp>
      <p:sp>
        <p:nvSpPr>
          <p:cNvPr id="87" name="Table 4.2 Non-functional system quality attributes"/>
          <p:cNvSpPr txBox="1">
            <a:spLocks noGrp="1"/>
          </p:cNvSpPr>
          <p:nvPr>
            <p:ph type="title"/>
          </p:nvPr>
        </p:nvSpPr>
        <p:spPr>
          <a:prstGeom prst="rect">
            <a:avLst/>
          </a:prstGeom>
        </p:spPr>
        <p:txBody>
          <a:bodyPr>
            <a:noAutofit/>
          </a:bodyPr>
          <a:lstStyle/>
          <a:p>
            <a:r>
              <a:rPr sz="4000" dirty="0">
                <a:solidFill>
                  <a:schemeClr val="tx1">
                    <a:lumMod val="75000"/>
                  </a:schemeClr>
                </a:solidFill>
              </a:rPr>
              <a:t>Non-functional system quality attributes</a:t>
            </a:r>
          </a:p>
        </p:txBody>
      </p:sp>
      <p:sp>
        <p:nvSpPr>
          <p:cNvPr id="88" name="Slide Number"/>
          <p:cNvSpPr txBox="1">
            <a:spLocks noGrp="1"/>
          </p:cNvSpPr>
          <p:nvPr>
            <p:ph type="sldNum" sz="quarter" idx="2"/>
          </p:nvPr>
        </p:nvSpPr>
        <p:spPr>
          <a:xfrm>
            <a:off x="12392992" y="9245600"/>
            <a:ext cx="199058" cy="27940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7</a:t>
            </a:fld>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A centralized security architecture In the Star Wars prequel Rogue One (https://en.wikipedia.org/wiki/Rogue_One), the evil Empire have stored the plans for all of their equipment in a single, highly secure, well-guarded, remote location. This is called a centralized security architecture. It is based on the principle that if you maintain all of your information in one place, then you can apply lots of resources to protect that information and ensure that intruders can’t get hold of it.…"/>
          <p:cNvSpPr txBox="1">
            <a:spLocks noGrp="1"/>
          </p:cNvSpPr>
          <p:nvPr>
            <p:ph type="body" idx="1"/>
          </p:nvPr>
        </p:nvSpPr>
        <p:spPr>
          <a:xfrm>
            <a:off x="952500" y="1511300"/>
            <a:ext cx="11099800" cy="7213600"/>
          </a:xfrm>
          <a:prstGeom prst="rect">
            <a:avLst/>
          </a:prstGeom>
        </p:spPr>
        <p:txBody>
          <a:bodyPr/>
          <a:lstStyle/>
          <a:p>
            <a:r>
              <a:rPr i="1" dirty="0"/>
              <a:t>A centralized security architecture</a:t>
            </a:r>
            <a:br>
              <a:rPr dirty="0"/>
            </a:br>
            <a:r>
              <a:rPr dirty="0"/>
              <a:t>In the Star Wars prequel Rogue One (https://en.wikipedia.org/wiki/Rogue_One), the evil Empire have stored the plans for all of their equipment in a single, highly secure, well-guarded, remote location. This is called a centralized security architecture. It is based on the principle that if you maintain all of your information in one place, then you can apply lots of resources to protect that information and ensure that intruders can’t get hold of it.</a:t>
            </a:r>
          </a:p>
          <a:p>
            <a:r>
              <a:rPr dirty="0"/>
              <a:t>Unfortunately (for the Empire), the rebels managed to breach their security. They stole the plans for the Death Star, an event which underpins the whole Star Wars saga. In trying to stop them, the Empire destroyed their entire archive of system documentation with who knows what resultant costs. Had the Empire chosen a distributed security architecture, with different parts of the Death Star plans stored in different locations, then stealing the plans would have been more difficult. The rebels would have had to breach security in all locations to steal the complete Death Star blueprints.</a:t>
            </a:r>
          </a:p>
        </p:txBody>
      </p:sp>
      <p:sp>
        <p:nvSpPr>
          <p:cNvPr id="91" name="Table 4.3 The influence on architecture of system security"/>
          <p:cNvSpPr txBox="1">
            <a:spLocks noGrp="1"/>
          </p:cNvSpPr>
          <p:nvPr>
            <p:ph type="title"/>
          </p:nvPr>
        </p:nvSpPr>
        <p:spPr>
          <a:xfrm>
            <a:off x="952500" y="469900"/>
            <a:ext cx="11099800" cy="678558"/>
          </a:xfrm>
          <a:prstGeom prst="rect">
            <a:avLst/>
          </a:prstGeom>
        </p:spPr>
        <p:txBody>
          <a:bodyPr>
            <a:noAutofit/>
          </a:bodyPr>
          <a:lstStyle/>
          <a:p>
            <a:r>
              <a:rPr sz="3600" dirty="0">
                <a:solidFill>
                  <a:schemeClr val="tx1">
                    <a:lumMod val="75000"/>
                  </a:schemeClr>
                </a:solidFill>
              </a:rPr>
              <a:t>The influence on architecture of system security</a:t>
            </a:r>
          </a:p>
        </p:txBody>
      </p:sp>
      <p:sp>
        <p:nvSpPr>
          <p:cNvPr id="92" name="Slide Number"/>
          <p:cNvSpPr txBox="1">
            <a:spLocks noGrp="1"/>
          </p:cNvSpPr>
          <p:nvPr>
            <p:ph type="sldNum" sz="quarter" idx="2"/>
          </p:nvPr>
        </p:nvSpPr>
        <p:spPr>
          <a:xfrm>
            <a:off x="12392992" y="9245600"/>
            <a:ext cx="199058" cy="27940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8</a:t>
            </a:fld>
            <a:endParaRP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The benefits of a centralized security architecture are that it is easier to design and build protection and that the protected information can be accessed more efficiently.…"/>
          <p:cNvSpPr txBox="1">
            <a:spLocks noGrp="1"/>
          </p:cNvSpPr>
          <p:nvPr>
            <p:ph type="body" idx="1"/>
          </p:nvPr>
        </p:nvSpPr>
        <p:spPr>
          <a:prstGeom prst="rect">
            <a:avLst/>
          </a:prstGeom>
        </p:spPr>
        <p:txBody>
          <a:bodyPr/>
          <a:lstStyle/>
          <a:p>
            <a:r>
              <a:rPr dirty="0"/>
              <a:t>The benefits of a centralized security architecture </a:t>
            </a:r>
            <a:endParaRPr lang="en-US" dirty="0"/>
          </a:p>
          <a:p>
            <a:pPr lvl="1"/>
            <a:r>
              <a:rPr dirty="0"/>
              <a:t>it is easier to design and build protection </a:t>
            </a:r>
            <a:endParaRPr lang="en-US" dirty="0"/>
          </a:p>
          <a:p>
            <a:pPr lvl="1"/>
            <a:r>
              <a:rPr dirty="0"/>
              <a:t>the protected information can be accessed more efficiently. </a:t>
            </a:r>
          </a:p>
          <a:p>
            <a:r>
              <a:rPr dirty="0"/>
              <a:t>However, if your security is breached, you lose everything. </a:t>
            </a:r>
          </a:p>
          <a:p>
            <a:endParaRPr lang="en-US" dirty="0"/>
          </a:p>
          <a:p>
            <a:r>
              <a:rPr dirty="0"/>
              <a:t>If you distribute information, it takes longer to access </a:t>
            </a:r>
            <a:r>
              <a:rPr lang="en-US" dirty="0"/>
              <a:t>all</a:t>
            </a:r>
            <a:r>
              <a:rPr dirty="0"/>
              <a:t> the information and costs more to protect it. </a:t>
            </a:r>
          </a:p>
          <a:p>
            <a:endParaRPr lang="en-US" dirty="0"/>
          </a:p>
          <a:p>
            <a:r>
              <a:rPr lang="en-US" dirty="0"/>
              <a:t>However, i</a:t>
            </a:r>
            <a:r>
              <a:rPr dirty="0"/>
              <a:t>f security is breached in one location, you only lose the information that you have stored there.</a:t>
            </a:r>
          </a:p>
        </p:txBody>
      </p:sp>
      <p:sp>
        <p:nvSpPr>
          <p:cNvPr id="95" name="Centralized security architectures"/>
          <p:cNvSpPr txBox="1">
            <a:spLocks noGrp="1"/>
          </p:cNvSpPr>
          <p:nvPr>
            <p:ph type="title"/>
          </p:nvPr>
        </p:nvSpPr>
        <p:spPr>
          <a:prstGeom prst="rect">
            <a:avLst/>
          </a:prstGeom>
        </p:spPr>
        <p:txBody>
          <a:bodyPr/>
          <a:lstStyle/>
          <a:p>
            <a:r>
              <a:t>Centralized security architectures</a:t>
            </a:r>
          </a:p>
        </p:txBody>
      </p:sp>
      <p:sp>
        <p:nvSpPr>
          <p:cNvPr id="96" name="Slide Number"/>
          <p:cNvSpPr txBox="1">
            <a:spLocks noGrp="1"/>
          </p:cNvSpPr>
          <p:nvPr>
            <p:ph type="sldNum" sz="quarter" idx="2"/>
          </p:nvPr>
        </p:nvSpPr>
        <p:spPr>
          <a:xfrm>
            <a:off x="12265992" y="9245600"/>
            <a:ext cx="199058" cy="27940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9</a:t>
            </a:fld>
            <a:endParaRPr/>
          </a:p>
        </p:txBody>
      </p:sp>
    </p:spTree>
  </p:cSld>
  <p:clrMapOvr>
    <a:masterClrMapping/>
  </p:clrMapOvr>
  <p:transition spd="med"/>
</p:sld>
</file>

<file path=ppt/theme/theme1.xml><?xml version="1.0" encoding="utf-8"?>
<a:theme xmlns:a="http://schemas.openxmlformats.org/drawingml/2006/main" name="Gradient">
  <a:themeElements>
    <a:clrScheme name="Gradient">
      <a:dk1>
        <a:srgbClr val="939393"/>
      </a:dk1>
      <a:lt1>
        <a:srgbClr val="005493"/>
      </a:lt1>
      <a:dk2>
        <a:srgbClr val="53585F"/>
      </a:dk2>
      <a:lt2>
        <a:srgbClr val="DCDEE0"/>
      </a:lt2>
      <a:accent1>
        <a:srgbClr val="0065C1"/>
      </a:accent1>
      <a:accent2>
        <a:srgbClr val="189B1A"/>
      </a:accent2>
      <a:accent3>
        <a:srgbClr val="008C91"/>
      </a:accent3>
      <a:accent4>
        <a:srgbClr val="5747C1"/>
      </a:accent4>
      <a:accent5>
        <a:srgbClr val="971817"/>
      </a:accent5>
      <a:accent6>
        <a:srgbClr val="BC8027"/>
      </a:accent6>
      <a:hlink>
        <a:srgbClr val="0000FF"/>
      </a:hlink>
      <a:folHlink>
        <a:srgbClr val="FF00FF"/>
      </a:folHlink>
    </a:clrScheme>
    <a:fontScheme name="Gradient">
      <a:majorFont>
        <a:latin typeface="Helvetica"/>
        <a:ea typeface="Helvetica"/>
        <a:cs typeface="Helvetica"/>
      </a:majorFont>
      <a:minorFont>
        <a:latin typeface="Helvetica Light"/>
        <a:ea typeface="Helvetica Light"/>
        <a:cs typeface="Helvetica Light"/>
      </a:minorFont>
    </a:fontScheme>
    <a:fmtScheme name="Gradien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76200" dir="18900000" rotWithShape="0">
              <a:srgbClr val="000000">
                <a:alpha val="80000"/>
              </a:srgbClr>
            </a:outerShdw>
          </a:effectLst>
        </a:effectStyle>
        <a:effectStyle>
          <a:effectLst>
            <a:outerShdw blurRad="76200" dir="18900000" rotWithShape="0">
              <a:srgbClr val="000000">
                <a:alpha val="80000"/>
              </a:srgbClr>
            </a:outerShdw>
          </a:effectLst>
        </a:effectStyle>
        <a:effectStyle>
          <a:effectLst>
            <a:outerShdw blurRad="76200" dir="18900000" rotWithShape="0">
              <a:srgbClr val="000000">
                <a:alpha val="8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gradFill flip="none" rotWithShape="1">
          <a:gsLst>
            <a:gs pos="0">
              <a:schemeClr val="accent1"/>
            </a:gs>
            <a:gs pos="100000">
              <a:schemeClr val="accent1">
                <a:hueOff val="321133"/>
                <a:satOff val="-12043"/>
                <a:lumOff val="-7113"/>
              </a:schemeClr>
            </a:gs>
          </a:gsLst>
          <a:lin ang="5400000" scaled="0"/>
        </a:gradFill>
        <a:ln w="12700" cap="flat">
          <a:noFill/>
          <a:miter lim="400000"/>
        </a:ln>
        <a:effectLst>
          <a:outerShdw blurRad="76200" dir="18900000" rotWithShape="0">
            <a:srgbClr val="000000">
              <a:alpha val="8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FFFFFF"/>
            </a:solidFill>
            <a:effectLst>
              <a:outerShdw blurRad="25400" dist="23998" dir="2700000" rotWithShape="0">
                <a:srgbClr val="000000">
                  <a:alpha val="31034"/>
                </a:srgbClr>
              </a:outerShdw>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5493"/>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Gradient">
  <a:themeElements>
    <a:clrScheme name="Gradient">
      <a:dk1>
        <a:srgbClr val="000000"/>
      </a:dk1>
      <a:lt1>
        <a:srgbClr val="FFFFFF"/>
      </a:lt1>
      <a:dk2>
        <a:srgbClr val="53585F"/>
      </a:dk2>
      <a:lt2>
        <a:srgbClr val="DCDEE0"/>
      </a:lt2>
      <a:accent1>
        <a:srgbClr val="0065C1"/>
      </a:accent1>
      <a:accent2>
        <a:srgbClr val="189B1A"/>
      </a:accent2>
      <a:accent3>
        <a:srgbClr val="008C91"/>
      </a:accent3>
      <a:accent4>
        <a:srgbClr val="5747C1"/>
      </a:accent4>
      <a:accent5>
        <a:srgbClr val="971817"/>
      </a:accent5>
      <a:accent6>
        <a:srgbClr val="BC8027"/>
      </a:accent6>
      <a:hlink>
        <a:srgbClr val="0000FF"/>
      </a:hlink>
      <a:folHlink>
        <a:srgbClr val="FF00FF"/>
      </a:folHlink>
    </a:clrScheme>
    <a:fontScheme name="Gradient">
      <a:majorFont>
        <a:latin typeface="Helvetica"/>
        <a:ea typeface="Helvetica"/>
        <a:cs typeface="Helvetica"/>
      </a:majorFont>
      <a:minorFont>
        <a:latin typeface="Helvetica Light"/>
        <a:ea typeface="Helvetica Light"/>
        <a:cs typeface="Helvetica Light"/>
      </a:minorFont>
    </a:fontScheme>
    <a:fmtScheme name="Gradien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76200" dir="18900000" rotWithShape="0">
              <a:srgbClr val="000000">
                <a:alpha val="80000"/>
              </a:srgbClr>
            </a:outerShdw>
          </a:effectLst>
        </a:effectStyle>
        <a:effectStyle>
          <a:effectLst>
            <a:outerShdw blurRad="76200" dir="18900000" rotWithShape="0">
              <a:srgbClr val="000000">
                <a:alpha val="80000"/>
              </a:srgbClr>
            </a:outerShdw>
          </a:effectLst>
        </a:effectStyle>
        <a:effectStyle>
          <a:effectLst>
            <a:outerShdw blurRad="76200" dir="18900000" rotWithShape="0">
              <a:srgbClr val="000000">
                <a:alpha val="8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gradFill flip="none" rotWithShape="1">
          <a:gsLst>
            <a:gs pos="0">
              <a:schemeClr val="accent1"/>
            </a:gs>
            <a:gs pos="100000">
              <a:schemeClr val="accent1">
                <a:hueOff val="321133"/>
                <a:satOff val="-12043"/>
                <a:lumOff val="-7113"/>
              </a:schemeClr>
            </a:gs>
          </a:gsLst>
          <a:lin ang="5400000" scaled="0"/>
        </a:gradFill>
        <a:ln w="12700" cap="flat">
          <a:noFill/>
          <a:miter lim="400000"/>
        </a:ln>
        <a:effectLst>
          <a:outerShdw blurRad="76200" dir="18900000" rotWithShape="0">
            <a:srgbClr val="000000">
              <a:alpha val="8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FFFFFF"/>
            </a:solidFill>
            <a:effectLst>
              <a:outerShdw blurRad="25400" dist="23998" dir="2700000" rotWithShape="0">
                <a:srgbClr val="000000">
                  <a:alpha val="31034"/>
                </a:srgbClr>
              </a:outerShdw>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5493"/>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920</TotalTime>
  <Words>7277</Words>
  <Application>Microsoft Office PowerPoint</Application>
  <PresentationFormat>Custom</PresentationFormat>
  <Paragraphs>602</Paragraphs>
  <Slides>69</Slides>
  <Notes>1</Notes>
  <HiddenSlides>0</HiddenSlides>
  <MMClips>0</MMClips>
  <ScaleCrop>false</ScaleCrop>
  <HeadingPairs>
    <vt:vector size="4" baseType="variant">
      <vt:variant>
        <vt:lpstr>Theme</vt:lpstr>
      </vt:variant>
      <vt:variant>
        <vt:i4>2</vt:i4>
      </vt:variant>
      <vt:variant>
        <vt:lpstr>Slide Titles</vt:lpstr>
      </vt:variant>
      <vt:variant>
        <vt:i4>69</vt:i4>
      </vt:variant>
    </vt:vector>
  </HeadingPairs>
  <TitlesOfParts>
    <vt:vector size="71" baseType="lpstr">
      <vt:lpstr>Gradient</vt:lpstr>
      <vt:lpstr>Office Theme</vt:lpstr>
      <vt:lpstr>Software architecture</vt:lpstr>
      <vt:lpstr>Software architecture</vt:lpstr>
      <vt:lpstr>The IEEE definition of software architecture</vt:lpstr>
      <vt:lpstr>Software architecture and components</vt:lpstr>
      <vt:lpstr>Access to services provided by software components</vt:lpstr>
      <vt:lpstr>Why is architecture important?</vt:lpstr>
      <vt:lpstr>Non-functional system quality attributes</vt:lpstr>
      <vt:lpstr>The influence on architecture of system security</vt:lpstr>
      <vt:lpstr>Centralized security architectures</vt:lpstr>
      <vt:lpstr>Maintainability vs performance</vt:lpstr>
      <vt:lpstr>Issues that influence architectural decisions</vt:lpstr>
      <vt:lpstr>The importance of architectural design issues</vt:lpstr>
      <vt:lpstr>Trade off: Maintainability vs performance</vt:lpstr>
      <vt:lpstr>Trade off: Security vs usability</vt:lpstr>
      <vt:lpstr>Security vs Usability issues</vt:lpstr>
      <vt:lpstr>Trade off: Availability vs time-to-market</vt:lpstr>
      <vt:lpstr>Architectural design questions</vt:lpstr>
      <vt:lpstr>Component organization</vt:lpstr>
      <vt:lpstr>Example: An architectural model of a document retrieval system</vt:lpstr>
      <vt:lpstr>Architectural complexity</vt:lpstr>
      <vt:lpstr>Examples of component relationships</vt:lpstr>
      <vt:lpstr>Architectural design guidelines</vt:lpstr>
      <vt:lpstr>Design guidelines and layered architectures</vt:lpstr>
      <vt:lpstr>Cross-cutting concerns</vt:lpstr>
      <vt:lpstr>Cross-cutting concerns</vt:lpstr>
      <vt:lpstr>Security as a cross-cutting concern</vt:lpstr>
      <vt:lpstr>A generic layered architecture for a web-based application</vt:lpstr>
      <vt:lpstr>Layer functionality in a web-based application</vt:lpstr>
      <vt:lpstr>iLearn architectural design principles</vt:lpstr>
      <vt:lpstr>iLearn design principles</vt:lpstr>
      <vt:lpstr>Designing iLearn as a service-oriented system</vt:lpstr>
      <vt:lpstr>A layered architectural model of the iLearn system</vt:lpstr>
      <vt:lpstr>Distribution architecture</vt:lpstr>
      <vt:lpstr>Client-server architecture</vt:lpstr>
      <vt:lpstr>The model-view-controller architectural pattern</vt:lpstr>
      <vt:lpstr>MVC: example for retrieving cats information</vt:lpstr>
      <vt:lpstr>MVC: a popular architecture for web applications</vt:lpstr>
      <vt:lpstr>Client-server communication</vt:lpstr>
      <vt:lpstr>Multi-tier client-server architecture</vt:lpstr>
      <vt:lpstr>Monolithic Architecture</vt:lpstr>
      <vt:lpstr>Monolithic MVC</vt:lpstr>
      <vt:lpstr>Service-oriented architecture (SOA)</vt:lpstr>
      <vt:lpstr>Service-oriented architecture (SOA)</vt:lpstr>
      <vt:lpstr>SOA</vt:lpstr>
      <vt:lpstr>Service Oriented Architecture (SOA)</vt:lpstr>
      <vt:lpstr>Microservice Architecture</vt:lpstr>
      <vt:lpstr>SOA vs MVC</vt:lpstr>
      <vt:lpstr>Issues in architectural choice</vt:lpstr>
      <vt:lpstr>Technology choices</vt:lpstr>
      <vt:lpstr>Database</vt:lpstr>
      <vt:lpstr>Delivery platform: Web? Mobile? Both?</vt:lpstr>
      <vt:lpstr>Server: Local vs Cloud</vt:lpstr>
      <vt:lpstr>Open source</vt:lpstr>
      <vt:lpstr>Development tools</vt:lpstr>
      <vt:lpstr>Key points 1</vt:lpstr>
      <vt:lpstr>Key points 2</vt:lpstr>
      <vt:lpstr>1. Layered Architecture - Smart Home Automation System  </vt:lpstr>
      <vt:lpstr>PowerPoint Presentation</vt:lpstr>
      <vt:lpstr> Clinical Decision Support System (CDSS) </vt:lpstr>
      <vt:lpstr>3. Inventory Management System </vt:lpstr>
      <vt:lpstr>3. Multi-Tier Client-Server Architecture for Inventory Management </vt:lpstr>
      <vt:lpstr>4. IPermit System</vt:lpstr>
      <vt:lpstr>4. Model View Controller Architecture -  IPermit System</vt:lpstr>
      <vt:lpstr>Justification for MVC in Ipermit: </vt:lpstr>
      <vt:lpstr>5. Ticketing System</vt:lpstr>
      <vt:lpstr>Justification for SOA in Ticketing System:</vt:lpstr>
      <vt:lpstr>Architecture 1 3tier deployment</vt:lpstr>
      <vt:lpstr>Explanation of Architecture 1</vt:lpstr>
      <vt:lpstr>Architecture 2 (Enhanced): Hybrid of 3tier and SOA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Software architecture</dc:title>
  <cp:lastModifiedBy>Amini Salehi, Mohsen</cp:lastModifiedBy>
  <cp:revision>253</cp:revision>
  <dcterms:modified xsi:type="dcterms:W3CDTF">2023-11-09T22:52:12Z</dcterms:modified>
</cp:coreProperties>
</file>